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9" r:id="rId1"/>
  </p:sldMasterIdLst>
  <p:sldIdLst>
    <p:sldId id="256" r:id="rId2"/>
    <p:sldId id="257" r:id="rId3"/>
    <p:sldId id="281" r:id="rId4"/>
    <p:sldId id="258" r:id="rId5"/>
    <p:sldId id="259" r:id="rId6"/>
    <p:sldId id="261" r:id="rId7"/>
    <p:sldId id="262" r:id="rId8"/>
    <p:sldId id="263" r:id="rId9"/>
    <p:sldId id="276" r:id="rId10"/>
    <p:sldId id="278" r:id="rId11"/>
    <p:sldId id="277" r:id="rId12"/>
    <p:sldId id="279" r:id="rId13"/>
    <p:sldId id="280" r:id="rId14"/>
    <p:sldId id="283" r:id="rId15"/>
    <p:sldId id="282" r:id="rId16"/>
    <p:sldId id="275"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55"/>
    <p:restoredTop sz="94678"/>
  </p:normalViewPr>
  <p:slideViewPr>
    <p:cSldViewPr snapToGrid="0" snapToObjects="1">
      <p:cViewPr varScale="1">
        <p:scale>
          <a:sx n="111" d="100"/>
          <a:sy n="111" d="100"/>
        </p:scale>
        <p:origin x="208" y="3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ata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5.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3.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2.sv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18.svg"/><Relationship Id="rId11" Type="http://schemas.openxmlformats.org/officeDocument/2006/relationships/image" Target="../media/image21.png"/><Relationship Id="rId5" Type="http://schemas.openxmlformats.org/officeDocument/2006/relationships/image" Target="../media/image17.png"/><Relationship Id="rId10" Type="http://schemas.openxmlformats.org/officeDocument/2006/relationships/image" Target="../media/image6.svg"/><Relationship Id="rId4" Type="http://schemas.openxmlformats.org/officeDocument/2006/relationships/image" Target="../media/image16.svg"/><Relationship Id="rId9" Type="http://schemas.openxmlformats.org/officeDocument/2006/relationships/image" Target="../media/image5.png"/><Relationship Id="rId1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5.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3.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2.sv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18.svg"/><Relationship Id="rId11" Type="http://schemas.openxmlformats.org/officeDocument/2006/relationships/image" Target="../media/image21.png"/><Relationship Id="rId5" Type="http://schemas.openxmlformats.org/officeDocument/2006/relationships/image" Target="../media/image17.png"/><Relationship Id="rId10" Type="http://schemas.openxmlformats.org/officeDocument/2006/relationships/image" Target="../media/image6.svg"/><Relationship Id="rId4" Type="http://schemas.openxmlformats.org/officeDocument/2006/relationships/image" Target="../media/image16.svg"/><Relationship Id="rId9" Type="http://schemas.openxmlformats.org/officeDocument/2006/relationships/image" Target="../media/image5.png"/><Relationship Id="rId1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0877B1-D96F-41D1-930E-1139C9F5023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222222DC-424D-45C8-BCA6-3C6383C64F6B}">
      <dgm:prSet/>
      <dgm:spPr/>
      <dgm:t>
        <a:bodyPr/>
        <a:lstStyle/>
        <a:p>
          <a:pPr>
            <a:lnSpc>
              <a:spcPct val="100000"/>
            </a:lnSpc>
          </a:pPr>
          <a:r>
            <a:rPr lang="en-US"/>
            <a:t>A modern, interdisciplinary MSc program focused on advanced research and applications in vision science and related technologies.</a:t>
          </a:r>
        </a:p>
      </dgm:t>
    </dgm:pt>
    <dgm:pt modelId="{999ACDD3-4DF1-4158-8256-99C85FABE336}" type="parTrans" cxnId="{91044C48-5EBF-4023-9277-DF8D64E06D5B}">
      <dgm:prSet/>
      <dgm:spPr/>
      <dgm:t>
        <a:bodyPr/>
        <a:lstStyle/>
        <a:p>
          <a:endParaRPr lang="en-US"/>
        </a:p>
      </dgm:t>
    </dgm:pt>
    <dgm:pt modelId="{29EE7BE7-3CBF-43E6-9511-A9C5E4A4A65F}" type="sibTrans" cxnId="{91044C48-5EBF-4023-9277-DF8D64E06D5B}">
      <dgm:prSet/>
      <dgm:spPr/>
      <dgm:t>
        <a:bodyPr/>
        <a:lstStyle/>
        <a:p>
          <a:endParaRPr lang="en-US"/>
        </a:p>
      </dgm:t>
    </dgm:pt>
    <dgm:pt modelId="{5DA8D618-7C63-4EB5-8300-E9C57BD17B43}">
      <dgm:prSet/>
      <dgm:spPr/>
      <dgm:t>
        <a:bodyPr/>
        <a:lstStyle/>
        <a:p>
          <a:pPr>
            <a:lnSpc>
              <a:spcPct val="100000"/>
            </a:lnSpc>
          </a:pPr>
          <a:r>
            <a:rPr lang="en-US"/>
            <a:t>The program fosters cross-disciplinary learning and promotes synergy between biomedical engineering, informatics, and medical sciences.</a:t>
          </a:r>
        </a:p>
      </dgm:t>
    </dgm:pt>
    <dgm:pt modelId="{49B3ED32-1BEA-4B37-94EF-7DFF2E6A8B6C}" type="parTrans" cxnId="{61809971-539C-4B4A-A743-11C514389343}">
      <dgm:prSet/>
      <dgm:spPr/>
      <dgm:t>
        <a:bodyPr/>
        <a:lstStyle/>
        <a:p>
          <a:endParaRPr lang="en-US"/>
        </a:p>
      </dgm:t>
    </dgm:pt>
    <dgm:pt modelId="{1BC3FF22-B457-4310-8C3D-58C196CDA562}" type="sibTrans" cxnId="{61809971-539C-4B4A-A743-11C514389343}">
      <dgm:prSet/>
      <dgm:spPr/>
      <dgm:t>
        <a:bodyPr/>
        <a:lstStyle/>
        <a:p>
          <a:endParaRPr lang="en-US"/>
        </a:p>
      </dgm:t>
    </dgm:pt>
    <dgm:pt modelId="{DB0A008D-3FE0-446F-B42F-7AF35B1529EC}" type="pres">
      <dgm:prSet presAssocID="{DD0877B1-D96F-41D1-930E-1139C9F50236}" presName="root" presStyleCnt="0">
        <dgm:presLayoutVars>
          <dgm:dir/>
          <dgm:resizeHandles val="exact"/>
        </dgm:presLayoutVars>
      </dgm:prSet>
      <dgm:spPr/>
    </dgm:pt>
    <dgm:pt modelId="{D849525E-BCE9-4382-8882-E13B6D5D069A}" type="pres">
      <dgm:prSet presAssocID="{222222DC-424D-45C8-BCA6-3C6383C64F6B}" presName="compNode" presStyleCnt="0"/>
      <dgm:spPr/>
    </dgm:pt>
    <dgm:pt modelId="{EFEEF812-A6E3-4246-817D-77E7BC4151BE}" type="pres">
      <dgm:prSet presAssocID="{222222DC-424D-45C8-BCA6-3C6383C64F6B}" presName="bgRect" presStyleLbl="bgShp" presStyleIdx="0" presStyleCnt="2"/>
      <dgm:spPr/>
    </dgm:pt>
    <dgm:pt modelId="{CDD97052-B13B-45A4-AA6D-99FB82DD53B7}" type="pres">
      <dgm:prSet presAssocID="{222222DC-424D-45C8-BCA6-3C6383C64F6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icroscope"/>
        </a:ext>
      </dgm:extLst>
    </dgm:pt>
    <dgm:pt modelId="{78B1C3FC-6F42-4C3C-97F5-AFB4669BE24D}" type="pres">
      <dgm:prSet presAssocID="{222222DC-424D-45C8-BCA6-3C6383C64F6B}" presName="spaceRect" presStyleCnt="0"/>
      <dgm:spPr/>
    </dgm:pt>
    <dgm:pt modelId="{F47A6F8B-C4C2-43B3-9CED-7AC0DEB82862}" type="pres">
      <dgm:prSet presAssocID="{222222DC-424D-45C8-BCA6-3C6383C64F6B}" presName="parTx" presStyleLbl="revTx" presStyleIdx="0" presStyleCnt="2">
        <dgm:presLayoutVars>
          <dgm:chMax val="0"/>
          <dgm:chPref val="0"/>
        </dgm:presLayoutVars>
      </dgm:prSet>
      <dgm:spPr/>
    </dgm:pt>
    <dgm:pt modelId="{C09882A2-75BA-4EA0-A978-284D758AFA7C}" type="pres">
      <dgm:prSet presAssocID="{29EE7BE7-3CBF-43E6-9511-A9C5E4A4A65F}" presName="sibTrans" presStyleCnt="0"/>
      <dgm:spPr/>
    </dgm:pt>
    <dgm:pt modelId="{B5AF7211-3399-46D6-9DFC-3D5B17B215E0}" type="pres">
      <dgm:prSet presAssocID="{5DA8D618-7C63-4EB5-8300-E9C57BD17B43}" presName="compNode" presStyleCnt="0"/>
      <dgm:spPr/>
    </dgm:pt>
    <dgm:pt modelId="{16FB96A6-A213-47DA-A62F-6B6CC18296C1}" type="pres">
      <dgm:prSet presAssocID="{5DA8D618-7C63-4EB5-8300-E9C57BD17B43}" presName="bgRect" presStyleLbl="bgShp" presStyleIdx="1" presStyleCnt="2"/>
      <dgm:spPr/>
    </dgm:pt>
    <dgm:pt modelId="{EB67961F-7D9D-4167-AE08-87EA8018EE01}" type="pres">
      <dgm:prSet presAssocID="{5DA8D618-7C63-4EB5-8300-E9C57BD17B4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ctor"/>
        </a:ext>
      </dgm:extLst>
    </dgm:pt>
    <dgm:pt modelId="{2E091E03-A209-42CA-B60E-599D572FA339}" type="pres">
      <dgm:prSet presAssocID="{5DA8D618-7C63-4EB5-8300-E9C57BD17B43}" presName="spaceRect" presStyleCnt="0"/>
      <dgm:spPr/>
    </dgm:pt>
    <dgm:pt modelId="{F040F3D1-1401-4BD6-BB9C-8C736FD30430}" type="pres">
      <dgm:prSet presAssocID="{5DA8D618-7C63-4EB5-8300-E9C57BD17B43}" presName="parTx" presStyleLbl="revTx" presStyleIdx="1" presStyleCnt="2">
        <dgm:presLayoutVars>
          <dgm:chMax val="0"/>
          <dgm:chPref val="0"/>
        </dgm:presLayoutVars>
      </dgm:prSet>
      <dgm:spPr/>
    </dgm:pt>
  </dgm:ptLst>
  <dgm:cxnLst>
    <dgm:cxn modelId="{E9780B3E-40FA-4CF2-9900-27D0A71BB31A}" type="presOf" srcId="{222222DC-424D-45C8-BCA6-3C6383C64F6B}" destId="{F47A6F8B-C4C2-43B3-9CED-7AC0DEB82862}" srcOrd="0" destOrd="0" presId="urn:microsoft.com/office/officeart/2018/2/layout/IconVerticalSolidList"/>
    <dgm:cxn modelId="{91044C48-5EBF-4023-9277-DF8D64E06D5B}" srcId="{DD0877B1-D96F-41D1-930E-1139C9F50236}" destId="{222222DC-424D-45C8-BCA6-3C6383C64F6B}" srcOrd="0" destOrd="0" parTransId="{999ACDD3-4DF1-4158-8256-99C85FABE336}" sibTransId="{29EE7BE7-3CBF-43E6-9511-A9C5E4A4A65F}"/>
    <dgm:cxn modelId="{61809971-539C-4B4A-A743-11C514389343}" srcId="{DD0877B1-D96F-41D1-930E-1139C9F50236}" destId="{5DA8D618-7C63-4EB5-8300-E9C57BD17B43}" srcOrd="1" destOrd="0" parTransId="{49B3ED32-1BEA-4B37-94EF-7DFF2E6A8B6C}" sibTransId="{1BC3FF22-B457-4310-8C3D-58C196CDA562}"/>
    <dgm:cxn modelId="{FB8D06A1-0470-4E95-86EA-C54C885DB3F8}" type="presOf" srcId="{5DA8D618-7C63-4EB5-8300-E9C57BD17B43}" destId="{F040F3D1-1401-4BD6-BB9C-8C736FD30430}" srcOrd="0" destOrd="0" presId="urn:microsoft.com/office/officeart/2018/2/layout/IconVerticalSolidList"/>
    <dgm:cxn modelId="{44BD00E5-D5EE-46B1-B440-F902F3FC94C0}" type="presOf" srcId="{DD0877B1-D96F-41D1-930E-1139C9F50236}" destId="{DB0A008D-3FE0-446F-B42F-7AF35B1529EC}" srcOrd="0" destOrd="0" presId="urn:microsoft.com/office/officeart/2018/2/layout/IconVerticalSolidList"/>
    <dgm:cxn modelId="{DC99EB83-B05D-42D4-BCED-06A983766226}" type="presParOf" srcId="{DB0A008D-3FE0-446F-B42F-7AF35B1529EC}" destId="{D849525E-BCE9-4382-8882-E13B6D5D069A}" srcOrd="0" destOrd="0" presId="urn:microsoft.com/office/officeart/2018/2/layout/IconVerticalSolidList"/>
    <dgm:cxn modelId="{B92ABB61-899C-49EC-953D-2099A0D7F0BB}" type="presParOf" srcId="{D849525E-BCE9-4382-8882-E13B6D5D069A}" destId="{EFEEF812-A6E3-4246-817D-77E7BC4151BE}" srcOrd="0" destOrd="0" presId="urn:microsoft.com/office/officeart/2018/2/layout/IconVerticalSolidList"/>
    <dgm:cxn modelId="{701D1D06-C565-4396-9D13-AFB3D43C01E3}" type="presParOf" srcId="{D849525E-BCE9-4382-8882-E13B6D5D069A}" destId="{CDD97052-B13B-45A4-AA6D-99FB82DD53B7}" srcOrd="1" destOrd="0" presId="urn:microsoft.com/office/officeart/2018/2/layout/IconVerticalSolidList"/>
    <dgm:cxn modelId="{E0D26965-5B9A-4A24-96CE-965E70801286}" type="presParOf" srcId="{D849525E-BCE9-4382-8882-E13B6D5D069A}" destId="{78B1C3FC-6F42-4C3C-97F5-AFB4669BE24D}" srcOrd="2" destOrd="0" presId="urn:microsoft.com/office/officeart/2018/2/layout/IconVerticalSolidList"/>
    <dgm:cxn modelId="{B75728AA-B311-4840-B824-30D6510C0919}" type="presParOf" srcId="{D849525E-BCE9-4382-8882-E13B6D5D069A}" destId="{F47A6F8B-C4C2-43B3-9CED-7AC0DEB82862}" srcOrd="3" destOrd="0" presId="urn:microsoft.com/office/officeart/2018/2/layout/IconVerticalSolidList"/>
    <dgm:cxn modelId="{F01FF2A5-3EA8-4327-BD72-91DF39C18290}" type="presParOf" srcId="{DB0A008D-3FE0-446F-B42F-7AF35B1529EC}" destId="{C09882A2-75BA-4EA0-A978-284D758AFA7C}" srcOrd="1" destOrd="0" presId="urn:microsoft.com/office/officeart/2018/2/layout/IconVerticalSolidList"/>
    <dgm:cxn modelId="{263EC0AB-4930-4458-A7C3-7D760D5449D9}" type="presParOf" srcId="{DB0A008D-3FE0-446F-B42F-7AF35B1529EC}" destId="{B5AF7211-3399-46D6-9DFC-3D5B17B215E0}" srcOrd="2" destOrd="0" presId="urn:microsoft.com/office/officeart/2018/2/layout/IconVerticalSolidList"/>
    <dgm:cxn modelId="{B1E73F1F-F4D4-4114-A434-59F92F544035}" type="presParOf" srcId="{B5AF7211-3399-46D6-9DFC-3D5B17B215E0}" destId="{16FB96A6-A213-47DA-A62F-6B6CC18296C1}" srcOrd="0" destOrd="0" presId="urn:microsoft.com/office/officeart/2018/2/layout/IconVerticalSolidList"/>
    <dgm:cxn modelId="{32AD78B8-B5B8-4479-979F-53FA88FA57DF}" type="presParOf" srcId="{B5AF7211-3399-46D6-9DFC-3D5B17B215E0}" destId="{EB67961F-7D9D-4167-AE08-87EA8018EE01}" srcOrd="1" destOrd="0" presId="urn:microsoft.com/office/officeart/2018/2/layout/IconVerticalSolidList"/>
    <dgm:cxn modelId="{B78DD001-80A6-4657-ADF7-B0452F684969}" type="presParOf" srcId="{B5AF7211-3399-46D6-9DFC-3D5B17B215E0}" destId="{2E091E03-A209-42CA-B60E-599D572FA339}" srcOrd="2" destOrd="0" presId="urn:microsoft.com/office/officeart/2018/2/layout/IconVerticalSolidList"/>
    <dgm:cxn modelId="{1BF663A5-4D2B-4292-9950-8638CB131994}" type="presParOf" srcId="{B5AF7211-3399-46D6-9DFC-3D5B17B215E0}" destId="{F040F3D1-1401-4BD6-BB9C-8C736FD3043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40EEB9-4CD3-4903-A9A3-9EBE95BCF079}"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FE10CE73-8134-4AD4-A1C6-F44D40481235}">
      <dgm:prSet/>
      <dgm:spPr/>
      <dgm:t>
        <a:bodyPr/>
        <a:lstStyle/>
        <a:p>
          <a:r>
            <a:rPr lang="en-US"/>
            <a:t>• Promote excellence in research and education</a:t>
          </a:r>
        </a:p>
      </dgm:t>
    </dgm:pt>
    <dgm:pt modelId="{2960C089-9A30-4B9D-890C-2448E2CA6DA6}" type="parTrans" cxnId="{43896E19-FF8E-4654-B648-3DDB714B13E0}">
      <dgm:prSet/>
      <dgm:spPr/>
      <dgm:t>
        <a:bodyPr/>
        <a:lstStyle/>
        <a:p>
          <a:endParaRPr lang="en-US"/>
        </a:p>
      </dgm:t>
    </dgm:pt>
    <dgm:pt modelId="{70F0919E-635D-4B65-8ECE-F251A3FF12D9}" type="sibTrans" cxnId="{43896E19-FF8E-4654-B648-3DDB714B13E0}">
      <dgm:prSet/>
      <dgm:spPr/>
      <dgm:t>
        <a:bodyPr/>
        <a:lstStyle/>
        <a:p>
          <a:endParaRPr lang="en-US"/>
        </a:p>
      </dgm:t>
    </dgm:pt>
    <dgm:pt modelId="{1A4224E2-ACD6-4229-BAAC-1902AE27135E}">
      <dgm:prSet/>
      <dgm:spPr/>
      <dgm:t>
        <a:bodyPr/>
        <a:lstStyle/>
        <a:p>
          <a:r>
            <a:rPr lang="en-US"/>
            <a:t>• Train scientists in advanced optical and biomedical technologies</a:t>
          </a:r>
        </a:p>
      </dgm:t>
    </dgm:pt>
    <dgm:pt modelId="{A27DE47C-3D81-4DDF-B33A-5BD5962AE92A}" type="parTrans" cxnId="{3179BD0F-FF1D-4924-92A1-70B071C64C11}">
      <dgm:prSet/>
      <dgm:spPr/>
      <dgm:t>
        <a:bodyPr/>
        <a:lstStyle/>
        <a:p>
          <a:endParaRPr lang="en-US"/>
        </a:p>
      </dgm:t>
    </dgm:pt>
    <dgm:pt modelId="{D9E50B38-1ABB-4851-B109-4C7E43A0430C}" type="sibTrans" cxnId="{3179BD0F-FF1D-4924-92A1-70B071C64C11}">
      <dgm:prSet/>
      <dgm:spPr/>
      <dgm:t>
        <a:bodyPr/>
        <a:lstStyle/>
        <a:p>
          <a:endParaRPr lang="en-US"/>
        </a:p>
      </dgm:t>
    </dgm:pt>
    <dgm:pt modelId="{728F1DDF-D54D-49A6-B6C7-C94DC79D0E7F}">
      <dgm:prSet/>
      <dgm:spPr/>
      <dgm:t>
        <a:bodyPr/>
        <a:lstStyle/>
        <a:p>
          <a:r>
            <a:rPr lang="en-US"/>
            <a:t>• Connect academic knowledge with clinical applications</a:t>
          </a:r>
        </a:p>
      </dgm:t>
    </dgm:pt>
    <dgm:pt modelId="{C35CFE7C-2D2F-42C2-9D76-4E44E35B1055}" type="parTrans" cxnId="{0DA69D7C-E9E1-4336-81D1-48F6B37FB727}">
      <dgm:prSet/>
      <dgm:spPr/>
      <dgm:t>
        <a:bodyPr/>
        <a:lstStyle/>
        <a:p>
          <a:endParaRPr lang="en-US"/>
        </a:p>
      </dgm:t>
    </dgm:pt>
    <dgm:pt modelId="{3B6A8C8C-B7F3-41ED-8604-26E1DFA06F99}" type="sibTrans" cxnId="{0DA69D7C-E9E1-4336-81D1-48F6B37FB727}">
      <dgm:prSet/>
      <dgm:spPr/>
      <dgm:t>
        <a:bodyPr/>
        <a:lstStyle/>
        <a:p>
          <a:endParaRPr lang="en-US"/>
        </a:p>
      </dgm:t>
    </dgm:pt>
    <dgm:pt modelId="{E8E61FE2-CD2C-4304-9356-B0473147CEA5}">
      <dgm:prSet/>
      <dgm:spPr/>
      <dgm:t>
        <a:bodyPr/>
        <a:lstStyle/>
        <a:p>
          <a:r>
            <a:rPr lang="en-US"/>
            <a:t>• Prepare graduates to contribute to innovation and scientific development in health-related sectors.</a:t>
          </a:r>
        </a:p>
      </dgm:t>
    </dgm:pt>
    <dgm:pt modelId="{9781486A-9505-4DAB-86FB-FFAEF5F390D9}" type="parTrans" cxnId="{7400D145-0341-43FC-8387-05590321B33B}">
      <dgm:prSet/>
      <dgm:spPr/>
      <dgm:t>
        <a:bodyPr/>
        <a:lstStyle/>
        <a:p>
          <a:endParaRPr lang="en-US"/>
        </a:p>
      </dgm:t>
    </dgm:pt>
    <dgm:pt modelId="{27D1AABC-B59D-48CB-A94C-8E45B4F7187D}" type="sibTrans" cxnId="{7400D145-0341-43FC-8387-05590321B33B}">
      <dgm:prSet/>
      <dgm:spPr/>
      <dgm:t>
        <a:bodyPr/>
        <a:lstStyle/>
        <a:p>
          <a:endParaRPr lang="en-US"/>
        </a:p>
      </dgm:t>
    </dgm:pt>
    <dgm:pt modelId="{4C268A6D-A317-B14F-9DB7-D69DDCE7AB21}" type="pres">
      <dgm:prSet presAssocID="{7840EEB9-4CD3-4903-A9A3-9EBE95BCF079}" presName="vert0" presStyleCnt="0">
        <dgm:presLayoutVars>
          <dgm:dir/>
          <dgm:animOne val="branch"/>
          <dgm:animLvl val="lvl"/>
        </dgm:presLayoutVars>
      </dgm:prSet>
      <dgm:spPr/>
    </dgm:pt>
    <dgm:pt modelId="{E5F5FCC8-3B71-6540-99CD-6B0F0AF6466C}" type="pres">
      <dgm:prSet presAssocID="{FE10CE73-8134-4AD4-A1C6-F44D40481235}" presName="thickLine" presStyleLbl="alignNode1" presStyleIdx="0" presStyleCnt="4"/>
      <dgm:spPr/>
    </dgm:pt>
    <dgm:pt modelId="{781CAB0D-FF62-FA4E-845A-3C808876C231}" type="pres">
      <dgm:prSet presAssocID="{FE10CE73-8134-4AD4-A1C6-F44D40481235}" presName="horz1" presStyleCnt="0"/>
      <dgm:spPr/>
    </dgm:pt>
    <dgm:pt modelId="{426EF4EA-170F-294F-94F8-61E8F39F502F}" type="pres">
      <dgm:prSet presAssocID="{FE10CE73-8134-4AD4-A1C6-F44D40481235}" presName="tx1" presStyleLbl="revTx" presStyleIdx="0" presStyleCnt="4"/>
      <dgm:spPr/>
    </dgm:pt>
    <dgm:pt modelId="{1A4A87B8-820C-0F4C-9BD3-6034FEDB88FE}" type="pres">
      <dgm:prSet presAssocID="{FE10CE73-8134-4AD4-A1C6-F44D40481235}" presName="vert1" presStyleCnt="0"/>
      <dgm:spPr/>
    </dgm:pt>
    <dgm:pt modelId="{7E9475B9-3DDA-1945-B200-DBB3EC37EA45}" type="pres">
      <dgm:prSet presAssocID="{1A4224E2-ACD6-4229-BAAC-1902AE27135E}" presName="thickLine" presStyleLbl="alignNode1" presStyleIdx="1" presStyleCnt="4"/>
      <dgm:spPr/>
    </dgm:pt>
    <dgm:pt modelId="{5C5FD4E5-FB1B-694A-A637-E2C3DE3685F6}" type="pres">
      <dgm:prSet presAssocID="{1A4224E2-ACD6-4229-BAAC-1902AE27135E}" presName="horz1" presStyleCnt="0"/>
      <dgm:spPr/>
    </dgm:pt>
    <dgm:pt modelId="{2220A710-32CC-1C4C-B20A-6851A69A8F49}" type="pres">
      <dgm:prSet presAssocID="{1A4224E2-ACD6-4229-BAAC-1902AE27135E}" presName="tx1" presStyleLbl="revTx" presStyleIdx="1" presStyleCnt="4"/>
      <dgm:spPr/>
    </dgm:pt>
    <dgm:pt modelId="{51F04131-5972-2849-9F7F-B289AF894BB1}" type="pres">
      <dgm:prSet presAssocID="{1A4224E2-ACD6-4229-BAAC-1902AE27135E}" presName="vert1" presStyleCnt="0"/>
      <dgm:spPr/>
    </dgm:pt>
    <dgm:pt modelId="{E91F5CC0-56EC-1C4D-B22A-A1E31CE9E0CC}" type="pres">
      <dgm:prSet presAssocID="{728F1DDF-D54D-49A6-B6C7-C94DC79D0E7F}" presName="thickLine" presStyleLbl="alignNode1" presStyleIdx="2" presStyleCnt="4"/>
      <dgm:spPr/>
    </dgm:pt>
    <dgm:pt modelId="{9DFE7BBF-DB8A-954E-9251-7515EB60D4CA}" type="pres">
      <dgm:prSet presAssocID="{728F1DDF-D54D-49A6-B6C7-C94DC79D0E7F}" presName="horz1" presStyleCnt="0"/>
      <dgm:spPr/>
    </dgm:pt>
    <dgm:pt modelId="{6B904AD4-417F-6C4A-88C1-CF1E8CDBDCCA}" type="pres">
      <dgm:prSet presAssocID="{728F1DDF-D54D-49A6-B6C7-C94DC79D0E7F}" presName="tx1" presStyleLbl="revTx" presStyleIdx="2" presStyleCnt="4"/>
      <dgm:spPr/>
    </dgm:pt>
    <dgm:pt modelId="{C6395E05-3F84-A84E-A19B-7F003A5D4106}" type="pres">
      <dgm:prSet presAssocID="{728F1DDF-D54D-49A6-B6C7-C94DC79D0E7F}" presName="vert1" presStyleCnt="0"/>
      <dgm:spPr/>
    </dgm:pt>
    <dgm:pt modelId="{DE0369FC-DB8D-A640-9958-B6668743D523}" type="pres">
      <dgm:prSet presAssocID="{E8E61FE2-CD2C-4304-9356-B0473147CEA5}" presName="thickLine" presStyleLbl="alignNode1" presStyleIdx="3" presStyleCnt="4"/>
      <dgm:spPr/>
    </dgm:pt>
    <dgm:pt modelId="{ED69D71D-72FE-3F49-9396-05D21663A13A}" type="pres">
      <dgm:prSet presAssocID="{E8E61FE2-CD2C-4304-9356-B0473147CEA5}" presName="horz1" presStyleCnt="0"/>
      <dgm:spPr/>
    </dgm:pt>
    <dgm:pt modelId="{4DFA164F-8144-C243-9A04-8E180425560C}" type="pres">
      <dgm:prSet presAssocID="{E8E61FE2-CD2C-4304-9356-B0473147CEA5}" presName="tx1" presStyleLbl="revTx" presStyleIdx="3" presStyleCnt="4"/>
      <dgm:spPr/>
    </dgm:pt>
    <dgm:pt modelId="{722EC990-7C83-D346-AE47-38778F47803E}" type="pres">
      <dgm:prSet presAssocID="{E8E61FE2-CD2C-4304-9356-B0473147CEA5}" presName="vert1" presStyleCnt="0"/>
      <dgm:spPr/>
    </dgm:pt>
  </dgm:ptLst>
  <dgm:cxnLst>
    <dgm:cxn modelId="{128C5506-ED0B-A64A-BBD1-6113C0427A1E}" type="presOf" srcId="{1A4224E2-ACD6-4229-BAAC-1902AE27135E}" destId="{2220A710-32CC-1C4C-B20A-6851A69A8F49}" srcOrd="0" destOrd="0" presId="urn:microsoft.com/office/officeart/2008/layout/LinedList"/>
    <dgm:cxn modelId="{3179BD0F-FF1D-4924-92A1-70B071C64C11}" srcId="{7840EEB9-4CD3-4903-A9A3-9EBE95BCF079}" destId="{1A4224E2-ACD6-4229-BAAC-1902AE27135E}" srcOrd="1" destOrd="0" parTransId="{A27DE47C-3D81-4DDF-B33A-5BD5962AE92A}" sibTransId="{D9E50B38-1ABB-4851-B109-4C7E43A0430C}"/>
    <dgm:cxn modelId="{43896E19-FF8E-4654-B648-3DDB714B13E0}" srcId="{7840EEB9-4CD3-4903-A9A3-9EBE95BCF079}" destId="{FE10CE73-8134-4AD4-A1C6-F44D40481235}" srcOrd="0" destOrd="0" parTransId="{2960C089-9A30-4B9D-890C-2448E2CA6DA6}" sibTransId="{70F0919E-635D-4B65-8ECE-F251A3FF12D9}"/>
    <dgm:cxn modelId="{7400D145-0341-43FC-8387-05590321B33B}" srcId="{7840EEB9-4CD3-4903-A9A3-9EBE95BCF079}" destId="{E8E61FE2-CD2C-4304-9356-B0473147CEA5}" srcOrd="3" destOrd="0" parTransId="{9781486A-9505-4DAB-86FB-FFAEF5F390D9}" sibTransId="{27D1AABC-B59D-48CB-A94C-8E45B4F7187D}"/>
    <dgm:cxn modelId="{3B2E6075-657A-D54C-AD67-C8D1C58043D8}" type="presOf" srcId="{FE10CE73-8134-4AD4-A1C6-F44D40481235}" destId="{426EF4EA-170F-294F-94F8-61E8F39F502F}" srcOrd="0" destOrd="0" presId="urn:microsoft.com/office/officeart/2008/layout/LinedList"/>
    <dgm:cxn modelId="{0DA69D7C-E9E1-4336-81D1-48F6B37FB727}" srcId="{7840EEB9-4CD3-4903-A9A3-9EBE95BCF079}" destId="{728F1DDF-D54D-49A6-B6C7-C94DC79D0E7F}" srcOrd="2" destOrd="0" parTransId="{C35CFE7C-2D2F-42C2-9D76-4E44E35B1055}" sibTransId="{3B6A8C8C-B7F3-41ED-8604-26E1DFA06F99}"/>
    <dgm:cxn modelId="{A2A6DC9E-6E26-CB4A-8447-91B08D18A22F}" type="presOf" srcId="{7840EEB9-4CD3-4903-A9A3-9EBE95BCF079}" destId="{4C268A6D-A317-B14F-9DB7-D69DDCE7AB21}" srcOrd="0" destOrd="0" presId="urn:microsoft.com/office/officeart/2008/layout/LinedList"/>
    <dgm:cxn modelId="{4ED412BA-8FC3-1A46-A566-A4CDD47C36FA}" type="presOf" srcId="{728F1DDF-D54D-49A6-B6C7-C94DC79D0E7F}" destId="{6B904AD4-417F-6C4A-88C1-CF1E8CDBDCCA}" srcOrd="0" destOrd="0" presId="urn:microsoft.com/office/officeart/2008/layout/LinedList"/>
    <dgm:cxn modelId="{72ED30F2-ED83-9B47-AA36-D5255935CF96}" type="presOf" srcId="{E8E61FE2-CD2C-4304-9356-B0473147CEA5}" destId="{4DFA164F-8144-C243-9A04-8E180425560C}" srcOrd="0" destOrd="0" presId="urn:microsoft.com/office/officeart/2008/layout/LinedList"/>
    <dgm:cxn modelId="{EB5688FB-883E-ED44-AFD2-0C4770795B8C}" type="presParOf" srcId="{4C268A6D-A317-B14F-9DB7-D69DDCE7AB21}" destId="{E5F5FCC8-3B71-6540-99CD-6B0F0AF6466C}" srcOrd="0" destOrd="0" presId="urn:microsoft.com/office/officeart/2008/layout/LinedList"/>
    <dgm:cxn modelId="{943E8387-305C-3543-87A9-DA3B9F8AD0CE}" type="presParOf" srcId="{4C268A6D-A317-B14F-9DB7-D69DDCE7AB21}" destId="{781CAB0D-FF62-FA4E-845A-3C808876C231}" srcOrd="1" destOrd="0" presId="urn:microsoft.com/office/officeart/2008/layout/LinedList"/>
    <dgm:cxn modelId="{C2870242-5F69-F544-8F09-865853F778CF}" type="presParOf" srcId="{781CAB0D-FF62-FA4E-845A-3C808876C231}" destId="{426EF4EA-170F-294F-94F8-61E8F39F502F}" srcOrd="0" destOrd="0" presId="urn:microsoft.com/office/officeart/2008/layout/LinedList"/>
    <dgm:cxn modelId="{F1D1C132-087C-4646-A6C6-BAA5ACEBD335}" type="presParOf" srcId="{781CAB0D-FF62-FA4E-845A-3C808876C231}" destId="{1A4A87B8-820C-0F4C-9BD3-6034FEDB88FE}" srcOrd="1" destOrd="0" presId="urn:microsoft.com/office/officeart/2008/layout/LinedList"/>
    <dgm:cxn modelId="{DB9CAFCC-3D45-4746-B5A9-B5EAA6B607AE}" type="presParOf" srcId="{4C268A6D-A317-B14F-9DB7-D69DDCE7AB21}" destId="{7E9475B9-3DDA-1945-B200-DBB3EC37EA45}" srcOrd="2" destOrd="0" presId="urn:microsoft.com/office/officeart/2008/layout/LinedList"/>
    <dgm:cxn modelId="{BE42D04F-F1CD-DC4D-BED6-A0BB0F2FCC10}" type="presParOf" srcId="{4C268A6D-A317-B14F-9DB7-D69DDCE7AB21}" destId="{5C5FD4E5-FB1B-694A-A637-E2C3DE3685F6}" srcOrd="3" destOrd="0" presId="urn:microsoft.com/office/officeart/2008/layout/LinedList"/>
    <dgm:cxn modelId="{D323C412-76B9-364E-890D-884688063394}" type="presParOf" srcId="{5C5FD4E5-FB1B-694A-A637-E2C3DE3685F6}" destId="{2220A710-32CC-1C4C-B20A-6851A69A8F49}" srcOrd="0" destOrd="0" presId="urn:microsoft.com/office/officeart/2008/layout/LinedList"/>
    <dgm:cxn modelId="{9EF8DCB4-405E-9B42-93CE-5994FBC43437}" type="presParOf" srcId="{5C5FD4E5-FB1B-694A-A637-E2C3DE3685F6}" destId="{51F04131-5972-2849-9F7F-B289AF894BB1}" srcOrd="1" destOrd="0" presId="urn:microsoft.com/office/officeart/2008/layout/LinedList"/>
    <dgm:cxn modelId="{5925C2FD-B782-1C49-92C4-355390B91499}" type="presParOf" srcId="{4C268A6D-A317-B14F-9DB7-D69DDCE7AB21}" destId="{E91F5CC0-56EC-1C4D-B22A-A1E31CE9E0CC}" srcOrd="4" destOrd="0" presId="urn:microsoft.com/office/officeart/2008/layout/LinedList"/>
    <dgm:cxn modelId="{0B0E9E4C-31C6-2D45-A932-DA6B86DA6A87}" type="presParOf" srcId="{4C268A6D-A317-B14F-9DB7-D69DDCE7AB21}" destId="{9DFE7BBF-DB8A-954E-9251-7515EB60D4CA}" srcOrd="5" destOrd="0" presId="urn:microsoft.com/office/officeart/2008/layout/LinedList"/>
    <dgm:cxn modelId="{A36CF40B-4EF7-774A-A684-C4ACA40B177B}" type="presParOf" srcId="{9DFE7BBF-DB8A-954E-9251-7515EB60D4CA}" destId="{6B904AD4-417F-6C4A-88C1-CF1E8CDBDCCA}" srcOrd="0" destOrd="0" presId="urn:microsoft.com/office/officeart/2008/layout/LinedList"/>
    <dgm:cxn modelId="{70E06769-02F4-974D-B0EB-0EDC04974276}" type="presParOf" srcId="{9DFE7BBF-DB8A-954E-9251-7515EB60D4CA}" destId="{C6395E05-3F84-A84E-A19B-7F003A5D4106}" srcOrd="1" destOrd="0" presId="urn:microsoft.com/office/officeart/2008/layout/LinedList"/>
    <dgm:cxn modelId="{1805024E-A620-954D-A13E-E7DFE48B0276}" type="presParOf" srcId="{4C268A6D-A317-B14F-9DB7-D69DDCE7AB21}" destId="{DE0369FC-DB8D-A640-9958-B6668743D523}" srcOrd="6" destOrd="0" presId="urn:microsoft.com/office/officeart/2008/layout/LinedList"/>
    <dgm:cxn modelId="{F9A8F301-33B1-DA4D-86D2-C0353D6A2B71}" type="presParOf" srcId="{4C268A6D-A317-B14F-9DB7-D69DDCE7AB21}" destId="{ED69D71D-72FE-3F49-9396-05D21663A13A}" srcOrd="7" destOrd="0" presId="urn:microsoft.com/office/officeart/2008/layout/LinedList"/>
    <dgm:cxn modelId="{363A4C95-B2E8-2842-A125-65E414EA449B}" type="presParOf" srcId="{ED69D71D-72FE-3F49-9396-05D21663A13A}" destId="{4DFA164F-8144-C243-9A04-8E180425560C}" srcOrd="0" destOrd="0" presId="urn:microsoft.com/office/officeart/2008/layout/LinedList"/>
    <dgm:cxn modelId="{09E2988A-DFB6-284A-8CCD-DD9FC83A2F00}" type="presParOf" srcId="{ED69D71D-72FE-3F49-9396-05D21663A13A}" destId="{722EC990-7C83-D346-AE47-38778F47803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EA885F-13EF-4DF3-A948-34D0938535DD}"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C65015C-A069-43A0-B3FF-A9D8E83E7947}">
      <dgm:prSet/>
      <dgm:spPr/>
      <dgm:t>
        <a:bodyPr/>
        <a:lstStyle/>
        <a:p>
          <a:pPr>
            <a:lnSpc>
              <a:spcPct val="100000"/>
            </a:lnSpc>
          </a:pPr>
          <a:r>
            <a:rPr lang="en-US"/>
            <a:t>Interdisciplinary curriculum</a:t>
          </a:r>
        </a:p>
      </dgm:t>
    </dgm:pt>
    <dgm:pt modelId="{7BCB617B-DC45-478D-848F-CFD10ECF79EC}" type="parTrans" cxnId="{38E82AF0-8BB9-4D8B-9388-45AF862B6DC9}">
      <dgm:prSet/>
      <dgm:spPr/>
      <dgm:t>
        <a:bodyPr/>
        <a:lstStyle/>
        <a:p>
          <a:endParaRPr lang="en-US"/>
        </a:p>
      </dgm:t>
    </dgm:pt>
    <dgm:pt modelId="{A67EA8EE-E557-4BAD-8B53-15C57492DC7B}" type="sibTrans" cxnId="{38E82AF0-8BB9-4D8B-9388-45AF862B6DC9}">
      <dgm:prSet/>
      <dgm:spPr/>
      <dgm:t>
        <a:bodyPr/>
        <a:lstStyle/>
        <a:p>
          <a:endParaRPr lang="en-US"/>
        </a:p>
      </dgm:t>
    </dgm:pt>
    <dgm:pt modelId="{42C3D294-5221-44A7-8A06-2618D32BED9D}">
      <dgm:prSet/>
      <dgm:spPr/>
      <dgm:t>
        <a:bodyPr/>
        <a:lstStyle/>
        <a:p>
          <a:pPr>
            <a:lnSpc>
              <a:spcPct val="100000"/>
            </a:lnSpc>
          </a:pPr>
          <a:r>
            <a:rPr lang="en-US"/>
            <a:t>Collaboration with leading research centers</a:t>
          </a:r>
        </a:p>
      </dgm:t>
    </dgm:pt>
    <dgm:pt modelId="{48D4CF06-9461-4B5C-BD57-9824F95E33DB}" type="parTrans" cxnId="{6DD19AAD-0E1D-4B64-B1C1-B31BE4977ED2}">
      <dgm:prSet/>
      <dgm:spPr/>
      <dgm:t>
        <a:bodyPr/>
        <a:lstStyle/>
        <a:p>
          <a:endParaRPr lang="en-US"/>
        </a:p>
      </dgm:t>
    </dgm:pt>
    <dgm:pt modelId="{D2520BFC-AA8C-46D7-AE8D-3B93F896C171}" type="sibTrans" cxnId="{6DD19AAD-0E1D-4B64-B1C1-B31BE4977ED2}">
      <dgm:prSet/>
      <dgm:spPr/>
      <dgm:t>
        <a:bodyPr/>
        <a:lstStyle/>
        <a:p>
          <a:endParaRPr lang="en-US"/>
        </a:p>
      </dgm:t>
    </dgm:pt>
    <dgm:pt modelId="{0212361A-C265-4218-8F99-6711394D2A79}">
      <dgm:prSet/>
      <dgm:spPr/>
      <dgm:t>
        <a:bodyPr/>
        <a:lstStyle/>
        <a:p>
          <a:pPr>
            <a:lnSpc>
              <a:spcPct val="100000"/>
            </a:lnSpc>
          </a:pPr>
          <a:r>
            <a:rPr lang="en-US"/>
            <a:t>Strong emphasis on innovation and technology transfer</a:t>
          </a:r>
        </a:p>
      </dgm:t>
    </dgm:pt>
    <dgm:pt modelId="{EB7D8D43-3535-4A41-9212-0E6B5AD91CD1}" type="parTrans" cxnId="{7F70836D-459D-487A-BE61-5CF8DC236D26}">
      <dgm:prSet/>
      <dgm:spPr/>
      <dgm:t>
        <a:bodyPr/>
        <a:lstStyle/>
        <a:p>
          <a:endParaRPr lang="en-US"/>
        </a:p>
      </dgm:t>
    </dgm:pt>
    <dgm:pt modelId="{D98C5372-A215-4080-B0E2-E85E6FCD25E7}" type="sibTrans" cxnId="{7F70836D-459D-487A-BE61-5CF8DC236D26}">
      <dgm:prSet/>
      <dgm:spPr/>
      <dgm:t>
        <a:bodyPr/>
        <a:lstStyle/>
        <a:p>
          <a:endParaRPr lang="en-US"/>
        </a:p>
      </dgm:t>
    </dgm:pt>
    <dgm:pt modelId="{BB64527A-A914-4E8F-A9B8-1F84FE017B1D}">
      <dgm:prSet/>
      <dgm:spPr/>
      <dgm:t>
        <a:bodyPr/>
        <a:lstStyle/>
        <a:p>
          <a:pPr>
            <a:lnSpc>
              <a:spcPct val="100000"/>
            </a:lnSpc>
          </a:pPr>
          <a:r>
            <a:rPr lang="en-US"/>
            <a:t>International orientation and access to cutting-edge laboratories and facilities.</a:t>
          </a:r>
        </a:p>
      </dgm:t>
    </dgm:pt>
    <dgm:pt modelId="{7DA4A0BD-49B9-4ACE-B3A1-CE78EBC34E36}" type="parTrans" cxnId="{5F57E14A-ED61-4FD6-8473-BB6E016D7E2A}">
      <dgm:prSet/>
      <dgm:spPr/>
      <dgm:t>
        <a:bodyPr/>
        <a:lstStyle/>
        <a:p>
          <a:endParaRPr lang="en-US"/>
        </a:p>
      </dgm:t>
    </dgm:pt>
    <dgm:pt modelId="{A8061964-2125-4552-82CA-4E458EDB2BD3}" type="sibTrans" cxnId="{5F57E14A-ED61-4FD6-8473-BB6E016D7E2A}">
      <dgm:prSet/>
      <dgm:spPr/>
      <dgm:t>
        <a:bodyPr/>
        <a:lstStyle/>
        <a:p>
          <a:endParaRPr lang="en-US"/>
        </a:p>
      </dgm:t>
    </dgm:pt>
    <dgm:pt modelId="{41B25975-9FA0-408A-B9BF-25BEDFF749A1}" type="pres">
      <dgm:prSet presAssocID="{0CEA885F-13EF-4DF3-A948-34D0938535DD}" presName="root" presStyleCnt="0">
        <dgm:presLayoutVars>
          <dgm:dir/>
          <dgm:resizeHandles val="exact"/>
        </dgm:presLayoutVars>
      </dgm:prSet>
      <dgm:spPr/>
    </dgm:pt>
    <dgm:pt modelId="{C2F7F524-2F1D-4715-8880-0B8CDDD0219C}" type="pres">
      <dgm:prSet presAssocID="{FC65015C-A069-43A0-B3FF-A9D8E83E7947}" presName="compNode" presStyleCnt="0"/>
      <dgm:spPr/>
    </dgm:pt>
    <dgm:pt modelId="{6C771A4D-8AFE-4EF3-A128-823AD2890FC3}" type="pres">
      <dgm:prSet presAssocID="{FC65015C-A069-43A0-B3FF-A9D8E83E7947}" presName="bgRect" presStyleLbl="bgShp" presStyleIdx="0" presStyleCnt="4"/>
      <dgm:spPr/>
    </dgm:pt>
    <dgm:pt modelId="{4032CD3C-C871-47D9-94DB-DC7548D2A1C4}" type="pres">
      <dgm:prSet presAssocID="{FC65015C-A069-43A0-B3FF-A9D8E83E794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CB0D88D9-58D1-40C4-B0BB-DD63C83564FB}" type="pres">
      <dgm:prSet presAssocID="{FC65015C-A069-43A0-B3FF-A9D8E83E7947}" presName="spaceRect" presStyleCnt="0"/>
      <dgm:spPr/>
    </dgm:pt>
    <dgm:pt modelId="{34B8D9E5-3E34-4795-B9DC-1994BF2AC604}" type="pres">
      <dgm:prSet presAssocID="{FC65015C-A069-43A0-B3FF-A9D8E83E7947}" presName="parTx" presStyleLbl="revTx" presStyleIdx="0" presStyleCnt="4">
        <dgm:presLayoutVars>
          <dgm:chMax val="0"/>
          <dgm:chPref val="0"/>
        </dgm:presLayoutVars>
      </dgm:prSet>
      <dgm:spPr/>
    </dgm:pt>
    <dgm:pt modelId="{9842E3D9-B589-4099-A01E-3D865BBBE65E}" type="pres">
      <dgm:prSet presAssocID="{A67EA8EE-E557-4BAD-8B53-15C57492DC7B}" presName="sibTrans" presStyleCnt="0"/>
      <dgm:spPr/>
    </dgm:pt>
    <dgm:pt modelId="{F576D5C6-05A9-4A3B-B3E2-04F8CCD4A69B}" type="pres">
      <dgm:prSet presAssocID="{42C3D294-5221-44A7-8A06-2618D32BED9D}" presName="compNode" presStyleCnt="0"/>
      <dgm:spPr/>
    </dgm:pt>
    <dgm:pt modelId="{3EEF63EF-5084-4AC3-9254-1670CD966FA5}" type="pres">
      <dgm:prSet presAssocID="{42C3D294-5221-44A7-8A06-2618D32BED9D}" presName="bgRect" presStyleLbl="bgShp" presStyleIdx="1" presStyleCnt="4"/>
      <dgm:spPr/>
    </dgm:pt>
    <dgm:pt modelId="{35162B08-7F04-41EB-8C74-FF5079DC773E}" type="pres">
      <dgm:prSet presAssocID="{42C3D294-5221-44A7-8A06-2618D32BED9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B81AEE7A-4ABE-4A4B-9433-3C1A503FE809}" type="pres">
      <dgm:prSet presAssocID="{42C3D294-5221-44A7-8A06-2618D32BED9D}" presName="spaceRect" presStyleCnt="0"/>
      <dgm:spPr/>
    </dgm:pt>
    <dgm:pt modelId="{274262FE-BCF9-4085-9FF7-09D180179A86}" type="pres">
      <dgm:prSet presAssocID="{42C3D294-5221-44A7-8A06-2618D32BED9D}" presName="parTx" presStyleLbl="revTx" presStyleIdx="1" presStyleCnt="4">
        <dgm:presLayoutVars>
          <dgm:chMax val="0"/>
          <dgm:chPref val="0"/>
        </dgm:presLayoutVars>
      </dgm:prSet>
      <dgm:spPr/>
    </dgm:pt>
    <dgm:pt modelId="{F341498B-03D9-4CFB-B21D-54C0DC7573BB}" type="pres">
      <dgm:prSet presAssocID="{D2520BFC-AA8C-46D7-AE8D-3B93F896C171}" presName="sibTrans" presStyleCnt="0"/>
      <dgm:spPr/>
    </dgm:pt>
    <dgm:pt modelId="{7446EA48-BC57-46F8-9C5C-F28EE4D24652}" type="pres">
      <dgm:prSet presAssocID="{0212361A-C265-4218-8F99-6711394D2A79}" presName="compNode" presStyleCnt="0"/>
      <dgm:spPr/>
    </dgm:pt>
    <dgm:pt modelId="{62CA7D2F-D27D-4AA2-BACA-4295464D65BB}" type="pres">
      <dgm:prSet presAssocID="{0212361A-C265-4218-8F99-6711394D2A79}" presName="bgRect" presStyleLbl="bgShp" presStyleIdx="2" presStyleCnt="4"/>
      <dgm:spPr/>
    </dgm:pt>
    <dgm:pt modelId="{1C3B13A4-7108-4813-A711-AC506A71649A}" type="pres">
      <dgm:prSet presAssocID="{0212361A-C265-4218-8F99-6711394D2A7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Lightbulb"/>
        </a:ext>
      </dgm:extLst>
    </dgm:pt>
    <dgm:pt modelId="{3F403E44-E582-49BA-A036-A621EE5D38E1}" type="pres">
      <dgm:prSet presAssocID="{0212361A-C265-4218-8F99-6711394D2A79}" presName="spaceRect" presStyleCnt="0"/>
      <dgm:spPr/>
    </dgm:pt>
    <dgm:pt modelId="{C55A9952-7954-4C0F-8585-D1A23E18B70B}" type="pres">
      <dgm:prSet presAssocID="{0212361A-C265-4218-8F99-6711394D2A79}" presName="parTx" presStyleLbl="revTx" presStyleIdx="2" presStyleCnt="4">
        <dgm:presLayoutVars>
          <dgm:chMax val="0"/>
          <dgm:chPref val="0"/>
        </dgm:presLayoutVars>
      </dgm:prSet>
      <dgm:spPr/>
    </dgm:pt>
    <dgm:pt modelId="{46AA9DBB-EE0C-41D3-96FC-DDA40AF685AD}" type="pres">
      <dgm:prSet presAssocID="{D98C5372-A215-4080-B0E2-E85E6FCD25E7}" presName="sibTrans" presStyleCnt="0"/>
      <dgm:spPr/>
    </dgm:pt>
    <dgm:pt modelId="{1309F75D-5CD7-4678-A30A-DF1DCA259C8E}" type="pres">
      <dgm:prSet presAssocID="{BB64527A-A914-4E8F-A9B8-1F84FE017B1D}" presName="compNode" presStyleCnt="0"/>
      <dgm:spPr/>
    </dgm:pt>
    <dgm:pt modelId="{085FD04D-C702-43DC-8100-8EA8F3437DC9}" type="pres">
      <dgm:prSet presAssocID="{BB64527A-A914-4E8F-A9B8-1F84FE017B1D}" presName="bgRect" presStyleLbl="bgShp" presStyleIdx="3" presStyleCnt="4"/>
      <dgm:spPr/>
    </dgm:pt>
    <dgm:pt modelId="{31474B00-B851-444D-AE0D-A2D61821BDBD}" type="pres">
      <dgm:prSet presAssocID="{BB64527A-A914-4E8F-A9B8-1F84FE017B1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Welder"/>
        </a:ext>
      </dgm:extLst>
    </dgm:pt>
    <dgm:pt modelId="{D6E9838E-0B6E-4E19-87E4-8201A77FE2FC}" type="pres">
      <dgm:prSet presAssocID="{BB64527A-A914-4E8F-A9B8-1F84FE017B1D}" presName="spaceRect" presStyleCnt="0"/>
      <dgm:spPr/>
    </dgm:pt>
    <dgm:pt modelId="{A39B426B-4152-4AFA-AEE3-1EB0654790B4}" type="pres">
      <dgm:prSet presAssocID="{BB64527A-A914-4E8F-A9B8-1F84FE017B1D}" presName="parTx" presStyleLbl="revTx" presStyleIdx="3" presStyleCnt="4">
        <dgm:presLayoutVars>
          <dgm:chMax val="0"/>
          <dgm:chPref val="0"/>
        </dgm:presLayoutVars>
      </dgm:prSet>
      <dgm:spPr/>
    </dgm:pt>
  </dgm:ptLst>
  <dgm:cxnLst>
    <dgm:cxn modelId="{1E26EB01-03AC-4DC6-83BA-9EA9B27E2A35}" type="presOf" srcId="{42C3D294-5221-44A7-8A06-2618D32BED9D}" destId="{274262FE-BCF9-4085-9FF7-09D180179A86}" srcOrd="0" destOrd="0" presId="urn:microsoft.com/office/officeart/2018/2/layout/IconVerticalSolidList"/>
    <dgm:cxn modelId="{2FA22732-82ED-448F-8C78-B64B72D18AF3}" type="presOf" srcId="{BB64527A-A914-4E8F-A9B8-1F84FE017B1D}" destId="{A39B426B-4152-4AFA-AEE3-1EB0654790B4}" srcOrd="0" destOrd="0" presId="urn:microsoft.com/office/officeart/2018/2/layout/IconVerticalSolidList"/>
    <dgm:cxn modelId="{5F57E14A-ED61-4FD6-8473-BB6E016D7E2A}" srcId="{0CEA885F-13EF-4DF3-A948-34D0938535DD}" destId="{BB64527A-A914-4E8F-A9B8-1F84FE017B1D}" srcOrd="3" destOrd="0" parTransId="{7DA4A0BD-49B9-4ACE-B3A1-CE78EBC34E36}" sibTransId="{A8061964-2125-4552-82CA-4E458EDB2BD3}"/>
    <dgm:cxn modelId="{D82F5A5D-7E01-446B-AAB5-37D40A9EC059}" type="presOf" srcId="{FC65015C-A069-43A0-B3FF-A9D8E83E7947}" destId="{34B8D9E5-3E34-4795-B9DC-1994BF2AC604}" srcOrd="0" destOrd="0" presId="urn:microsoft.com/office/officeart/2018/2/layout/IconVerticalSolidList"/>
    <dgm:cxn modelId="{7F70836D-459D-487A-BE61-5CF8DC236D26}" srcId="{0CEA885F-13EF-4DF3-A948-34D0938535DD}" destId="{0212361A-C265-4218-8F99-6711394D2A79}" srcOrd="2" destOrd="0" parTransId="{EB7D8D43-3535-4A41-9212-0E6B5AD91CD1}" sibTransId="{D98C5372-A215-4080-B0E2-E85E6FCD25E7}"/>
    <dgm:cxn modelId="{6DD19AAD-0E1D-4B64-B1C1-B31BE4977ED2}" srcId="{0CEA885F-13EF-4DF3-A948-34D0938535DD}" destId="{42C3D294-5221-44A7-8A06-2618D32BED9D}" srcOrd="1" destOrd="0" parTransId="{48D4CF06-9461-4B5C-BD57-9824F95E33DB}" sibTransId="{D2520BFC-AA8C-46D7-AE8D-3B93F896C171}"/>
    <dgm:cxn modelId="{B9B282E3-4310-4088-AF7A-80AB7F5D6F33}" type="presOf" srcId="{0CEA885F-13EF-4DF3-A948-34D0938535DD}" destId="{41B25975-9FA0-408A-B9BF-25BEDFF749A1}" srcOrd="0" destOrd="0" presId="urn:microsoft.com/office/officeart/2018/2/layout/IconVerticalSolidList"/>
    <dgm:cxn modelId="{38E82AF0-8BB9-4D8B-9388-45AF862B6DC9}" srcId="{0CEA885F-13EF-4DF3-A948-34D0938535DD}" destId="{FC65015C-A069-43A0-B3FF-A9D8E83E7947}" srcOrd="0" destOrd="0" parTransId="{7BCB617B-DC45-478D-848F-CFD10ECF79EC}" sibTransId="{A67EA8EE-E557-4BAD-8B53-15C57492DC7B}"/>
    <dgm:cxn modelId="{8EA743FC-552E-40B7-B005-C8BEAE8BA0F3}" type="presOf" srcId="{0212361A-C265-4218-8F99-6711394D2A79}" destId="{C55A9952-7954-4C0F-8585-D1A23E18B70B}" srcOrd="0" destOrd="0" presId="urn:microsoft.com/office/officeart/2018/2/layout/IconVerticalSolidList"/>
    <dgm:cxn modelId="{836BC3CB-8B10-4C02-BC2C-CF772A795930}" type="presParOf" srcId="{41B25975-9FA0-408A-B9BF-25BEDFF749A1}" destId="{C2F7F524-2F1D-4715-8880-0B8CDDD0219C}" srcOrd="0" destOrd="0" presId="urn:microsoft.com/office/officeart/2018/2/layout/IconVerticalSolidList"/>
    <dgm:cxn modelId="{AADBA50E-0E39-4A3E-865E-6201F96DC3A7}" type="presParOf" srcId="{C2F7F524-2F1D-4715-8880-0B8CDDD0219C}" destId="{6C771A4D-8AFE-4EF3-A128-823AD2890FC3}" srcOrd="0" destOrd="0" presId="urn:microsoft.com/office/officeart/2018/2/layout/IconVerticalSolidList"/>
    <dgm:cxn modelId="{545F1008-9C57-4EF8-AFA5-3BC40612C855}" type="presParOf" srcId="{C2F7F524-2F1D-4715-8880-0B8CDDD0219C}" destId="{4032CD3C-C871-47D9-94DB-DC7548D2A1C4}" srcOrd="1" destOrd="0" presId="urn:microsoft.com/office/officeart/2018/2/layout/IconVerticalSolidList"/>
    <dgm:cxn modelId="{E3122388-2557-441C-98F4-E5F7B309ED3E}" type="presParOf" srcId="{C2F7F524-2F1D-4715-8880-0B8CDDD0219C}" destId="{CB0D88D9-58D1-40C4-B0BB-DD63C83564FB}" srcOrd="2" destOrd="0" presId="urn:microsoft.com/office/officeart/2018/2/layout/IconVerticalSolidList"/>
    <dgm:cxn modelId="{419777EC-94B8-4819-A5BB-28233181DF9B}" type="presParOf" srcId="{C2F7F524-2F1D-4715-8880-0B8CDDD0219C}" destId="{34B8D9E5-3E34-4795-B9DC-1994BF2AC604}" srcOrd="3" destOrd="0" presId="urn:microsoft.com/office/officeart/2018/2/layout/IconVerticalSolidList"/>
    <dgm:cxn modelId="{9C18C1C0-2837-4CC8-8ED2-B2DB73187472}" type="presParOf" srcId="{41B25975-9FA0-408A-B9BF-25BEDFF749A1}" destId="{9842E3D9-B589-4099-A01E-3D865BBBE65E}" srcOrd="1" destOrd="0" presId="urn:microsoft.com/office/officeart/2018/2/layout/IconVerticalSolidList"/>
    <dgm:cxn modelId="{C365714C-41B2-48DA-91E0-2C38024DFBD4}" type="presParOf" srcId="{41B25975-9FA0-408A-B9BF-25BEDFF749A1}" destId="{F576D5C6-05A9-4A3B-B3E2-04F8CCD4A69B}" srcOrd="2" destOrd="0" presId="urn:microsoft.com/office/officeart/2018/2/layout/IconVerticalSolidList"/>
    <dgm:cxn modelId="{BEFC7450-5C31-4147-8816-7C3AB5D74810}" type="presParOf" srcId="{F576D5C6-05A9-4A3B-B3E2-04F8CCD4A69B}" destId="{3EEF63EF-5084-4AC3-9254-1670CD966FA5}" srcOrd="0" destOrd="0" presId="urn:microsoft.com/office/officeart/2018/2/layout/IconVerticalSolidList"/>
    <dgm:cxn modelId="{7FC513AE-5E04-467C-B520-C9024031CF6D}" type="presParOf" srcId="{F576D5C6-05A9-4A3B-B3E2-04F8CCD4A69B}" destId="{35162B08-7F04-41EB-8C74-FF5079DC773E}" srcOrd="1" destOrd="0" presId="urn:microsoft.com/office/officeart/2018/2/layout/IconVerticalSolidList"/>
    <dgm:cxn modelId="{AD550494-EEE5-4640-8985-C31D1BCCDE5C}" type="presParOf" srcId="{F576D5C6-05A9-4A3B-B3E2-04F8CCD4A69B}" destId="{B81AEE7A-4ABE-4A4B-9433-3C1A503FE809}" srcOrd="2" destOrd="0" presId="urn:microsoft.com/office/officeart/2018/2/layout/IconVerticalSolidList"/>
    <dgm:cxn modelId="{E7CD26DE-BA99-4186-8057-A3F14BD7C167}" type="presParOf" srcId="{F576D5C6-05A9-4A3B-B3E2-04F8CCD4A69B}" destId="{274262FE-BCF9-4085-9FF7-09D180179A86}" srcOrd="3" destOrd="0" presId="urn:microsoft.com/office/officeart/2018/2/layout/IconVerticalSolidList"/>
    <dgm:cxn modelId="{5885782A-1FBD-4473-A5D6-8C9BF5C5E7D9}" type="presParOf" srcId="{41B25975-9FA0-408A-B9BF-25BEDFF749A1}" destId="{F341498B-03D9-4CFB-B21D-54C0DC7573BB}" srcOrd="3" destOrd="0" presId="urn:microsoft.com/office/officeart/2018/2/layout/IconVerticalSolidList"/>
    <dgm:cxn modelId="{B449E50F-C20A-41C1-B71C-23DC85C779F5}" type="presParOf" srcId="{41B25975-9FA0-408A-B9BF-25BEDFF749A1}" destId="{7446EA48-BC57-46F8-9C5C-F28EE4D24652}" srcOrd="4" destOrd="0" presId="urn:microsoft.com/office/officeart/2018/2/layout/IconVerticalSolidList"/>
    <dgm:cxn modelId="{7369A735-8E83-4CA5-AA10-E5EA96BE3272}" type="presParOf" srcId="{7446EA48-BC57-46F8-9C5C-F28EE4D24652}" destId="{62CA7D2F-D27D-4AA2-BACA-4295464D65BB}" srcOrd="0" destOrd="0" presId="urn:microsoft.com/office/officeart/2018/2/layout/IconVerticalSolidList"/>
    <dgm:cxn modelId="{B7BAB05D-A49F-4B89-BB73-93D207FBF7C0}" type="presParOf" srcId="{7446EA48-BC57-46F8-9C5C-F28EE4D24652}" destId="{1C3B13A4-7108-4813-A711-AC506A71649A}" srcOrd="1" destOrd="0" presId="urn:microsoft.com/office/officeart/2018/2/layout/IconVerticalSolidList"/>
    <dgm:cxn modelId="{416ABC80-DABC-40BE-8A53-882529CF6AE4}" type="presParOf" srcId="{7446EA48-BC57-46F8-9C5C-F28EE4D24652}" destId="{3F403E44-E582-49BA-A036-A621EE5D38E1}" srcOrd="2" destOrd="0" presId="urn:microsoft.com/office/officeart/2018/2/layout/IconVerticalSolidList"/>
    <dgm:cxn modelId="{9A77CCED-E080-4897-8AC3-3D07AB3FDB81}" type="presParOf" srcId="{7446EA48-BC57-46F8-9C5C-F28EE4D24652}" destId="{C55A9952-7954-4C0F-8585-D1A23E18B70B}" srcOrd="3" destOrd="0" presId="urn:microsoft.com/office/officeart/2018/2/layout/IconVerticalSolidList"/>
    <dgm:cxn modelId="{534EA28E-1A2A-455E-9511-11F654C969EA}" type="presParOf" srcId="{41B25975-9FA0-408A-B9BF-25BEDFF749A1}" destId="{46AA9DBB-EE0C-41D3-96FC-DDA40AF685AD}" srcOrd="5" destOrd="0" presId="urn:microsoft.com/office/officeart/2018/2/layout/IconVerticalSolidList"/>
    <dgm:cxn modelId="{B7F21ECC-D5B2-4627-A768-A4B428EE54EA}" type="presParOf" srcId="{41B25975-9FA0-408A-B9BF-25BEDFF749A1}" destId="{1309F75D-5CD7-4678-A30A-DF1DCA259C8E}" srcOrd="6" destOrd="0" presId="urn:microsoft.com/office/officeart/2018/2/layout/IconVerticalSolidList"/>
    <dgm:cxn modelId="{818F0764-0155-4D47-AA31-71151021B0A4}" type="presParOf" srcId="{1309F75D-5CD7-4678-A30A-DF1DCA259C8E}" destId="{085FD04D-C702-43DC-8100-8EA8F3437DC9}" srcOrd="0" destOrd="0" presId="urn:microsoft.com/office/officeart/2018/2/layout/IconVerticalSolidList"/>
    <dgm:cxn modelId="{6C1EBB95-EF92-429C-B431-1D6AA7556723}" type="presParOf" srcId="{1309F75D-5CD7-4678-A30A-DF1DCA259C8E}" destId="{31474B00-B851-444D-AE0D-A2D61821BDBD}" srcOrd="1" destOrd="0" presId="urn:microsoft.com/office/officeart/2018/2/layout/IconVerticalSolidList"/>
    <dgm:cxn modelId="{7D908396-79EE-447E-B96A-1A037FD6A55F}" type="presParOf" srcId="{1309F75D-5CD7-4678-A30A-DF1DCA259C8E}" destId="{D6E9838E-0B6E-4E19-87E4-8201A77FE2FC}" srcOrd="2" destOrd="0" presId="urn:microsoft.com/office/officeart/2018/2/layout/IconVerticalSolidList"/>
    <dgm:cxn modelId="{BBD0F8ED-742A-445A-B6B4-0B223F482EED}" type="presParOf" srcId="{1309F75D-5CD7-4678-A30A-DF1DCA259C8E}" destId="{A39B426B-4152-4AFA-AEE3-1EB0654790B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0DA590-FF2A-47B1-ACDB-111F07601D2F}"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C8D0FBB-C2DE-4B06-ABE1-B91D6DC6A683}">
      <dgm:prSet/>
      <dgm:spPr/>
      <dgm:t>
        <a:bodyPr/>
        <a:lstStyle/>
        <a:p>
          <a:r>
            <a:rPr lang="en-US" dirty="0"/>
            <a:t>Graduates in Medicine, Biology, Physics, Material Sciences, Engineering, Informatics and related fields interested in vision science and technology.</a:t>
          </a:r>
        </a:p>
      </dgm:t>
    </dgm:pt>
    <dgm:pt modelId="{016B4B00-3010-478D-8FA3-B1E00C5E53DB}" type="parTrans" cxnId="{46D1590C-89A0-4FD6-88CC-E3D87D3BEB6D}">
      <dgm:prSet/>
      <dgm:spPr/>
      <dgm:t>
        <a:bodyPr/>
        <a:lstStyle/>
        <a:p>
          <a:endParaRPr lang="en-US"/>
        </a:p>
      </dgm:t>
    </dgm:pt>
    <dgm:pt modelId="{376C45A6-CB8D-4B1F-8C6F-BEAEE33879D8}" type="sibTrans" cxnId="{46D1590C-89A0-4FD6-88CC-E3D87D3BEB6D}">
      <dgm:prSet/>
      <dgm:spPr/>
      <dgm:t>
        <a:bodyPr/>
        <a:lstStyle/>
        <a:p>
          <a:endParaRPr lang="en-US"/>
        </a:p>
      </dgm:t>
    </dgm:pt>
    <dgm:pt modelId="{632CF24C-637A-47C2-9478-7AFD10771323}">
      <dgm:prSet/>
      <dgm:spPr/>
      <dgm:t>
        <a:bodyPr/>
        <a:lstStyle/>
        <a:p>
          <a:r>
            <a:rPr lang="en-GB"/>
            <a:t>Candidates aiming to deepen their knowledge and engage in applied research or clinical innovation.</a:t>
          </a:r>
          <a:endParaRPr lang="en-US"/>
        </a:p>
      </dgm:t>
    </dgm:pt>
    <dgm:pt modelId="{E887028B-D4F5-4DBD-9F1A-EA0933FB34A3}" type="parTrans" cxnId="{56E42C15-93F1-461B-84B0-033710AE7B53}">
      <dgm:prSet/>
      <dgm:spPr/>
      <dgm:t>
        <a:bodyPr/>
        <a:lstStyle/>
        <a:p>
          <a:endParaRPr lang="en-US"/>
        </a:p>
      </dgm:t>
    </dgm:pt>
    <dgm:pt modelId="{38065608-CC46-47F5-941A-B4D1ED7B91C9}" type="sibTrans" cxnId="{56E42C15-93F1-461B-84B0-033710AE7B53}">
      <dgm:prSet/>
      <dgm:spPr/>
      <dgm:t>
        <a:bodyPr/>
        <a:lstStyle/>
        <a:p>
          <a:endParaRPr lang="en-US"/>
        </a:p>
      </dgm:t>
    </dgm:pt>
    <dgm:pt modelId="{A77B4BC2-83DA-8D4D-9BEB-CF7FA56EC693}" type="pres">
      <dgm:prSet presAssocID="{FD0DA590-FF2A-47B1-ACDB-111F07601D2F}" presName="linear" presStyleCnt="0">
        <dgm:presLayoutVars>
          <dgm:animLvl val="lvl"/>
          <dgm:resizeHandles val="exact"/>
        </dgm:presLayoutVars>
      </dgm:prSet>
      <dgm:spPr/>
    </dgm:pt>
    <dgm:pt modelId="{A4530A09-DA65-3A4D-A0E7-6DA25F10D1E8}" type="pres">
      <dgm:prSet presAssocID="{CC8D0FBB-C2DE-4B06-ABE1-B91D6DC6A683}" presName="parentText" presStyleLbl="node1" presStyleIdx="0" presStyleCnt="2">
        <dgm:presLayoutVars>
          <dgm:chMax val="0"/>
          <dgm:bulletEnabled val="1"/>
        </dgm:presLayoutVars>
      </dgm:prSet>
      <dgm:spPr/>
    </dgm:pt>
    <dgm:pt modelId="{4B598B56-CB3A-824F-9CF3-1AAB81927ABD}" type="pres">
      <dgm:prSet presAssocID="{376C45A6-CB8D-4B1F-8C6F-BEAEE33879D8}" presName="spacer" presStyleCnt="0"/>
      <dgm:spPr/>
    </dgm:pt>
    <dgm:pt modelId="{C5BE0562-120F-ED4D-8425-A0FC145ED477}" type="pres">
      <dgm:prSet presAssocID="{632CF24C-637A-47C2-9478-7AFD10771323}" presName="parentText" presStyleLbl="node1" presStyleIdx="1" presStyleCnt="2">
        <dgm:presLayoutVars>
          <dgm:chMax val="0"/>
          <dgm:bulletEnabled val="1"/>
        </dgm:presLayoutVars>
      </dgm:prSet>
      <dgm:spPr/>
    </dgm:pt>
  </dgm:ptLst>
  <dgm:cxnLst>
    <dgm:cxn modelId="{46D1590C-89A0-4FD6-88CC-E3D87D3BEB6D}" srcId="{FD0DA590-FF2A-47B1-ACDB-111F07601D2F}" destId="{CC8D0FBB-C2DE-4B06-ABE1-B91D6DC6A683}" srcOrd="0" destOrd="0" parTransId="{016B4B00-3010-478D-8FA3-B1E00C5E53DB}" sibTransId="{376C45A6-CB8D-4B1F-8C6F-BEAEE33879D8}"/>
    <dgm:cxn modelId="{56E42C15-93F1-461B-84B0-033710AE7B53}" srcId="{FD0DA590-FF2A-47B1-ACDB-111F07601D2F}" destId="{632CF24C-637A-47C2-9478-7AFD10771323}" srcOrd="1" destOrd="0" parTransId="{E887028B-D4F5-4DBD-9F1A-EA0933FB34A3}" sibTransId="{38065608-CC46-47F5-941A-B4D1ED7B91C9}"/>
    <dgm:cxn modelId="{83B32B71-FEFE-CB4C-A271-253A9AB4E6E9}" type="presOf" srcId="{FD0DA590-FF2A-47B1-ACDB-111F07601D2F}" destId="{A77B4BC2-83DA-8D4D-9BEB-CF7FA56EC693}" srcOrd="0" destOrd="0" presId="urn:microsoft.com/office/officeart/2005/8/layout/vList2"/>
    <dgm:cxn modelId="{D57DE182-8997-FC4B-AEE8-4022AC0EDE0F}" type="presOf" srcId="{CC8D0FBB-C2DE-4B06-ABE1-B91D6DC6A683}" destId="{A4530A09-DA65-3A4D-A0E7-6DA25F10D1E8}" srcOrd="0" destOrd="0" presId="urn:microsoft.com/office/officeart/2005/8/layout/vList2"/>
    <dgm:cxn modelId="{81271BA3-4A5E-BF4B-AF94-535F9064CAB0}" type="presOf" srcId="{632CF24C-637A-47C2-9478-7AFD10771323}" destId="{C5BE0562-120F-ED4D-8425-A0FC145ED477}" srcOrd="0" destOrd="0" presId="urn:microsoft.com/office/officeart/2005/8/layout/vList2"/>
    <dgm:cxn modelId="{31CCC145-5440-904A-B657-155EF8ECE423}" type="presParOf" srcId="{A77B4BC2-83DA-8D4D-9BEB-CF7FA56EC693}" destId="{A4530A09-DA65-3A4D-A0E7-6DA25F10D1E8}" srcOrd="0" destOrd="0" presId="urn:microsoft.com/office/officeart/2005/8/layout/vList2"/>
    <dgm:cxn modelId="{4EFC483A-9B76-494E-9BA9-4028D8CCECB0}" type="presParOf" srcId="{A77B4BC2-83DA-8D4D-9BEB-CF7FA56EC693}" destId="{4B598B56-CB3A-824F-9CF3-1AAB81927ABD}" srcOrd="1" destOrd="0" presId="urn:microsoft.com/office/officeart/2005/8/layout/vList2"/>
    <dgm:cxn modelId="{7A53B69C-2F1B-314C-B84E-5CD45BA25107}" type="presParOf" srcId="{A77B4BC2-83DA-8D4D-9BEB-CF7FA56EC693}" destId="{C5BE0562-120F-ED4D-8425-A0FC145ED47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0A8BADF-4FE9-4516-8404-D98C03B9851C}"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B7473FF-6237-454A-BBA6-2D5C2687B7F7}">
      <dgm:prSet custT="1"/>
      <dgm:spPr/>
      <dgm:t>
        <a:bodyPr/>
        <a:lstStyle/>
        <a:p>
          <a:pPr>
            <a:lnSpc>
              <a:spcPct val="100000"/>
            </a:lnSpc>
          </a:pPr>
          <a:r>
            <a:rPr lang="en-GB" sz="1400"/>
            <a:t>Doctoral-level postgraduate studies. </a:t>
          </a:r>
          <a:endParaRPr lang="en-US" sz="1400"/>
        </a:p>
      </dgm:t>
    </dgm:pt>
    <dgm:pt modelId="{19C5709F-6976-45FA-B169-A8C1F479EE69}" type="parTrans" cxnId="{9E2F4E42-588C-40A2-AE76-BEBBDD930410}">
      <dgm:prSet/>
      <dgm:spPr/>
      <dgm:t>
        <a:bodyPr/>
        <a:lstStyle/>
        <a:p>
          <a:endParaRPr lang="en-US" sz="2400"/>
        </a:p>
      </dgm:t>
    </dgm:pt>
    <dgm:pt modelId="{38052E3D-B6EB-4BBF-BD3C-C3A1852CE1BD}" type="sibTrans" cxnId="{9E2F4E42-588C-40A2-AE76-BEBBDD930410}">
      <dgm:prSet/>
      <dgm:spPr/>
      <dgm:t>
        <a:bodyPr/>
        <a:lstStyle/>
        <a:p>
          <a:endParaRPr lang="en-US" sz="2400"/>
        </a:p>
      </dgm:t>
    </dgm:pt>
    <dgm:pt modelId="{91DCBE5E-AC73-49C9-B5EC-3CD4F83F68A6}">
      <dgm:prSet custT="1"/>
      <dgm:spPr/>
      <dgm:t>
        <a:bodyPr/>
        <a:lstStyle/>
        <a:p>
          <a:pPr>
            <a:lnSpc>
              <a:spcPct val="100000"/>
            </a:lnSpc>
          </a:pPr>
          <a:r>
            <a:rPr lang="en-GB" sz="1400" dirty="0"/>
            <a:t>Successful careers in research institutions and the production sector. </a:t>
          </a:r>
          <a:endParaRPr lang="en-US" sz="1400" dirty="0"/>
        </a:p>
      </dgm:t>
    </dgm:pt>
    <dgm:pt modelId="{926CAB6C-1214-4593-A0BB-DB52DC52E606}" type="parTrans" cxnId="{D6575FD4-F4E7-4967-B27D-9467385E5ACE}">
      <dgm:prSet/>
      <dgm:spPr/>
      <dgm:t>
        <a:bodyPr/>
        <a:lstStyle/>
        <a:p>
          <a:endParaRPr lang="en-US" sz="2400"/>
        </a:p>
      </dgm:t>
    </dgm:pt>
    <dgm:pt modelId="{2EC9C115-5D39-47B3-B285-3BCF4BAA2D21}" type="sibTrans" cxnId="{D6575FD4-F4E7-4967-B27D-9467385E5ACE}">
      <dgm:prSet/>
      <dgm:spPr/>
      <dgm:t>
        <a:bodyPr/>
        <a:lstStyle/>
        <a:p>
          <a:endParaRPr lang="en-US" sz="2400"/>
        </a:p>
      </dgm:t>
    </dgm:pt>
    <dgm:pt modelId="{4838F19F-C5D9-4F2C-9CAA-A95ECB4FF550}">
      <dgm:prSet custT="1"/>
      <dgm:spPr/>
      <dgm:t>
        <a:bodyPr/>
        <a:lstStyle/>
        <a:p>
          <a:pPr>
            <a:lnSpc>
              <a:spcPct val="100000"/>
            </a:lnSpc>
          </a:pPr>
          <a:r>
            <a:rPr lang="en-GB" sz="1400"/>
            <a:t>Advancing modern research in the rapidly evolving field of Vision Sciences Technologies. </a:t>
          </a:r>
          <a:endParaRPr lang="en-US" sz="1400"/>
        </a:p>
      </dgm:t>
    </dgm:pt>
    <dgm:pt modelId="{EBDA52A4-BA8D-459C-9793-A34EF8DDD171}" type="parTrans" cxnId="{7E213F07-CDF3-459F-8813-34779E9D04D6}">
      <dgm:prSet/>
      <dgm:spPr/>
      <dgm:t>
        <a:bodyPr/>
        <a:lstStyle/>
        <a:p>
          <a:endParaRPr lang="en-US" sz="2400"/>
        </a:p>
      </dgm:t>
    </dgm:pt>
    <dgm:pt modelId="{3EF631C9-3361-4684-81FD-5613A0FEDE47}" type="sibTrans" cxnId="{7E213F07-CDF3-459F-8813-34779E9D04D6}">
      <dgm:prSet/>
      <dgm:spPr/>
      <dgm:t>
        <a:bodyPr/>
        <a:lstStyle/>
        <a:p>
          <a:endParaRPr lang="en-US" sz="2400"/>
        </a:p>
      </dgm:t>
    </dgm:pt>
    <dgm:pt modelId="{BADF61AE-ACAC-46B1-A20F-F9EAE58E41B3}">
      <dgm:prSet custT="1"/>
      <dgm:spPr/>
      <dgm:t>
        <a:bodyPr/>
        <a:lstStyle/>
        <a:p>
          <a:pPr>
            <a:lnSpc>
              <a:spcPct val="100000"/>
            </a:lnSpc>
          </a:pPr>
          <a:r>
            <a:rPr lang="en-GB" sz="1400"/>
            <a:t>Teaching in high-level seminars related to the program's subject area. </a:t>
          </a:r>
          <a:endParaRPr lang="en-US" sz="1400"/>
        </a:p>
      </dgm:t>
    </dgm:pt>
    <dgm:pt modelId="{F0052BB2-86E1-41A8-B138-F184FF9174F6}" type="parTrans" cxnId="{5D39132C-5A5B-4F89-9D57-7EEA0A3A258E}">
      <dgm:prSet/>
      <dgm:spPr/>
      <dgm:t>
        <a:bodyPr/>
        <a:lstStyle/>
        <a:p>
          <a:endParaRPr lang="en-US" sz="2400"/>
        </a:p>
      </dgm:t>
    </dgm:pt>
    <dgm:pt modelId="{DD6C4A3F-0F93-46DF-B2E9-7238B356636F}" type="sibTrans" cxnId="{5D39132C-5A5B-4F89-9D57-7EEA0A3A258E}">
      <dgm:prSet/>
      <dgm:spPr/>
      <dgm:t>
        <a:bodyPr/>
        <a:lstStyle/>
        <a:p>
          <a:endParaRPr lang="en-US" sz="2400"/>
        </a:p>
      </dgm:t>
    </dgm:pt>
    <dgm:pt modelId="{51E827E7-6409-4404-A02E-04E787B2A234}">
      <dgm:prSet custT="1"/>
      <dgm:spPr/>
      <dgm:t>
        <a:bodyPr/>
        <a:lstStyle/>
        <a:p>
          <a:pPr>
            <a:lnSpc>
              <a:spcPct val="100000"/>
            </a:lnSpc>
          </a:pPr>
          <a:r>
            <a:rPr lang="en-GB" sz="1400"/>
            <a:t>Staffing Ophthalmic Clinics and Offices in the Public and Private sectors. </a:t>
          </a:r>
          <a:endParaRPr lang="en-US" sz="1400"/>
        </a:p>
      </dgm:t>
    </dgm:pt>
    <dgm:pt modelId="{AF6ADBFD-8B71-4177-9F70-43934C9731BB}" type="parTrans" cxnId="{65A19AB3-C7BE-4715-8AA7-260E3BD60C0B}">
      <dgm:prSet/>
      <dgm:spPr/>
      <dgm:t>
        <a:bodyPr/>
        <a:lstStyle/>
        <a:p>
          <a:endParaRPr lang="en-US" sz="2400"/>
        </a:p>
      </dgm:t>
    </dgm:pt>
    <dgm:pt modelId="{F69919BF-F927-4DD0-A1C5-35669723B285}" type="sibTrans" cxnId="{65A19AB3-C7BE-4715-8AA7-260E3BD60C0B}">
      <dgm:prSet/>
      <dgm:spPr/>
      <dgm:t>
        <a:bodyPr/>
        <a:lstStyle/>
        <a:p>
          <a:endParaRPr lang="en-US" sz="2400"/>
        </a:p>
      </dgm:t>
    </dgm:pt>
    <dgm:pt modelId="{DE4B2EFE-48F7-4ED4-B322-CFF9F9C084C7}">
      <dgm:prSet custT="1"/>
      <dgm:spPr/>
      <dgm:t>
        <a:bodyPr/>
        <a:lstStyle/>
        <a:p>
          <a:pPr>
            <a:lnSpc>
              <a:spcPct val="100000"/>
            </a:lnSpc>
          </a:pPr>
          <a:r>
            <a:rPr lang="en-GB" sz="1400" dirty="0"/>
            <a:t>Staffing Laboratories and Companies active in the field of Vision technology. </a:t>
          </a:r>
          <a:endParaRPr lang="en-US" sz="1400" dirty="0"/>
        </a:p>
      </dgm:t>
    </dgm:pt>
    <dgm:pt modelId="{6169EA41-00CF-42BD-963B-4F65A8D797E9}" type="parTrans" cxnId="{472F5E2E-24BD-497E-B605-6A241598E55E}">
      <dgm:prSet/>
      <dgm:spPr/>
      <dgm:t>
        <a:bodyPr/>
        <a:lstStyle/>
        <a:p>
          <a:endParaRPr lang="en-US" sz="2400"/>
        </a:p>
      </dgm:t>
    </dgm:pt>
    <dgm:pt modelId="{26E9F19C-0302-44C0-A5B1-D8B894ED7675}" type="sibTrans" cxnId="{472F5E2E-24BD-497E-B605-6A241598E55E}">
      <dgm:prSet/>
      <dgm:spPr/>
      <dgm:t>
        <a:bodyPr/>
        <a:lstStyle/>
        <a:p>
          <a:endParaRPr lang="en-US" sz="2400"/>
        </a:p>
      </dgm:t>
    </dgm:pt>
    <dgm:pt modelId="{1B9B2A2D-10CC-4673-B9CC-F257242A9A91}">
      <dgm:prSet custT="1"/>
      <dgm:spPr/>
      <dgm:t>
        <a:bodyPr/>
        <a:lstStyle/>
        <a:p>
          <a:pPr>
            <a:lnSpc>
              <a:spcPct val="100000"/>
            </a:lnSpc>
          </a:pPr>
          <a:r>
            <a:rPr lang="en-GB" sz="1400" dirty="0"/>
            <a:t>Employment in similar positions requiring a high level of knowledge and skills in the program's subject area </a:t>
          </a:r>
          <a:endParaRPr lang="en-US" sz="1400" dirty="0"/>
        </a:p>
      </dgm:t>
    </dgm:pt>
    <dgm:pt modelId="{CBC8FE02-099C-49A6-B990-52B0E11BEA83}" type="parTrans" cxnId="{6AC385AD-66F8-4B63-B124-5F1BB64DF353}">
      <dgm:prSet/>
      <dgm:spPr/>
      <dgm:t>
        <a:bodyPr/>
        <a:lstStyle/>
        <a:p>
          <a:endParaRPr lang="en-US" sz="2400"/>
        </a:p>
      </dgm:t>
    </dgm:pt>
    <dgm:pt modelId="{DB28B11B-72C0-4C33-9707-99F2FA1D4C09}" type="sibTrans" cxnId="{6AC385AD-66F8-4B63-B124-5F1BB64DF353}">
      <dgm:prSet/>
      <dgm:spPr/>
      <dgm:t>
        <a:bodyPr/>
        <a:lstStyle/>
        <a:p>
          <a:endParaRPr lang="en-US" sz="2400"/>
        </a:p>
      </dgm:t>
    </dgm:pt>
    <dgm:pt modelId="{99EAB281-A768-4B2B-87A7-4A3695670BCC}" type="pres">
      <dgm:prSet presAssocID="{50A8BADF-4FE9-4516-8404-D98C03B9851C}" presName="root" presStyleCnt="0">
        <dgm:presLayoutVars>
          <dgm:dir/>
          <dgm:resizeHandles val="exact"/>
        </dgm:presLayoutVars>
      </dgm:prSet>
      <dgm:spPr/>
    </dgm:pt>
    <dgm:pt modelId="{BB3786AE-F0C1-4BFF-9069-5A5DD74CD842}" type="pres">
      <dgm:prSet presAssocID="{BB7473FF-6237-454A-BBA6-2D5C2687B7F7}" presName="compNode" presStyleCnt="0"/>
      <dgm:spPr/>
    </dgm:pt>
    <dgm:pt modelId="{869413E1-9D50-47EB-B888-74587C08D1BC}" type="pres">
      <dgm:prSet presAssocID="{BB7473FF-6237-454A-BBA6-2D5C2687B7F7}"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aduation Cap"/>
        </a:ext>
      </dgm:extLst>
    </dgm:pt>
    <dgm:pt modelId="{5D672943-27A5-4A62-A0D8-195304FB4E73}" type="pres">
      <dgm:prSet presAssocID="{BB7473FF-6237-454A-BBA6-2D5C2687B7F7}" presName="spaceRect" presStyleCnt="0"/>
      <dgm:spPr/>
    </dgm:pt>
    <dgm:pt modelId="{430DA987-DAE1-4F63-9E26-B509FA425D75}" type="pres">
      <dgm:prSet presAssocID="{BB7473FF-6237-454A-BBA6-2D5C2687B7F7}" presName="textRect" presStyleLbl="revTx" presStyleIdx="0" presStyleCnt="7">
        <dgm:presLayoutVars>
          <dgm:chMax val="1"/>
          <dgm:chPref val="1"/>
        </dgm:presLayoutVars>
      </dgm:prSet>
      <dgm:spPr/>
    </dgm:pt>
    <dgm:pt modelId="{9801AAB7-D8F0-483F-8898-00180033DB11}" type="pres">
      <dgm:prSet presAssocID="{38052E3D-B6EB-4BBF-BD3C-C3A1852CE1BD}" presName="sibTrans" presStyleCnt="0"/>
      <dgm:spPr/>
    </dgm:pt>
    <dgm:pt modelId="{DC6C0AB2-048D-4A00-BA6F-0412ED15E4D2}" type="pres">
      <dgm:prSet presAssocID="{91DCBE5E-AC73-49C9-B5EC-3CD4F83F68A6}" presName="compNode" presStyleCnt="0"/>
      <dgm:spPr/>
    </dgm:pt>
    <dgm:pt modelId="{284DE3E1-E009-45AD-85BF-30E27BD75102}" type="pres">
      <dgm:prSet presAssocID="{91DCBE5E-AC73-49C9-B5EC-3CD4F83F68A6}"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hoolhouse"/>
        </a:ext>
      </dgm:extLst>
    </dgm:pt>
    <dgm:pt modelId="{69C58942-7A4D-4B1E-91C1-21C74D07B02A}" type="pres">
      <dgm:prSet presAssocID="{91DCBE5E-AC73-49C9-B5EC-3CD4F83F68A6}" presName="spaceRect" presStyleCnt="0"/>
      <dgm:spPr/>
    </dgm:pt>
    <dgm:pt modelId="{55184BEF-74EB-4EB3-887B-91FC1784F23A}" type="pres">
      <dgm:prSet presAssocID="{91DCBE5E-AC73-49C9-B5EC-3CD4F83F68A6}" presName="textRect" presStyleLbl="revTx" presStyleIdx="1" presStyleCnt="7">
        <dgm:presLayoutVars>
          <dgm:chMax val="1"/>
          <dgm:chPref val="1"/>
        </dgm:presLayoutVars>
      </dgm:prSet>
      <dgm:spPr/>
    </dgm:pt>
    <dgm:pt modelId="{EB41C5B5-B8B3-45AA-9563-2C1E2A2BBF46}" type="pres">
      <dgm:prSet presAssocID="{2EC9C115-5D39-47B3-B285-3BCF4BAA2D21}" presName="sibTrans" presStyleCnt="0"/>
      <dgm:spPr/>
    </dgm:pt>
    <dgm:pt modelId="{F8770956-340C-4BB0-815E-0ECC7E3524CA}" type="pres">
      <dgm:prSet presAssocID="{4838F19F-C5D9-4F2C-9CAA-A95ECB4FF550}" presName="compNode" presStyleCnt="0"/>
      <dgm:spPr/>
    </dgm:pt>
    <dgm:pt modelId="{41A5D89F-7BE7-45D4-B02D-2A7F5295283A}" type="pres">
      <dgm:prSet presAssocID="{4838F19F-C5D9-4F2C-9CAA-A95ECB4FF550}"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tom"/>
        </a:ext>
      </dgm:extLst>
    </dgm:pt>
    <dgm:pt modelId="{C902D11A-D14E-4D10-AAE5-755101249037}" type="pres">
      <dgm:prSet presAssocID="{4838F19F-C5D9-4F2C-9CAA-A95ECB4FF550}" presName="spaceRect" presStyleCnt="0"/>
      <dgm:spPr/>
    </dgm:pt>
    <dgm:pt modelId="{102D9E4C-3A7D-4EA2-894E-2DB8690B9E02}" type="pres">
      <dgm:prSet presAssocID="{4838F19F-C5D9-4F2C-9CAA-A95ECB4FF550}" presName="textRect" presStyleLbl="revTx" presStyleIdx="2" presStyleCnt="7">
        <dgm:presLayoutVars>
          <dgm:chMax val="1"/>
          <dgm:chPref val="1"/>
        </dgm:presLayoutVars>
      </dgm:prSet>
      <dgm:spPr/>
    </dgm:pt>
    <dgm:pt modelId="{A3F7F0B8-AEED-44E8-A1D7-4A13137EB34E}" type="pres">
      <dgm:prSet presAssocID="{3EF631C9-3361-4684-81FD-5613A0FEDE47}" presName="sibTrans" presStyleCnt="0"/>
      <dgm:spPr/>
    </dgm:pt>
    <dgm:pt modelId="{80DCE47D-2667-489B-92E2-641FA827134B}" type="pres">
      <dgm:prSet presAssocID="{BADF61AE-ACAC-46B1-A20F-F9EAE58E41B3}" presName="compNode" presStyleCnt="0"/>
      <dgm:spPr/>
    </dgm:pt>
    <dgm:pt modelId="{1B8EFAE7-2536-42E9-AFF6-4A7C0847D623}" type="pres">
      <dgm:prSet presAssocID="{BADF61AE-ACAC-46B1-A20F-F9EAE58E41B3}"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lassroom"/>
        </a:ext>
      </dgm:extLst>
    </dgm:pt>
    <dgm:pt modelId="{A91D00BE-B282-4E28-958A-FAD43E7500B7}" type="pres">
      <dgm:prSet presAssocID="{BADF61AE-ACAC-46B1-A20F-F9EAE58E41B3}" presName="spaceRect" presStyleCnt="0"/>
      <dgm:spPr/>
    </dgm:pt>
    <dgm:pt modelId="{19218259-DCC5-4ABC-8B66-4FEE88007F8D}" type="pres">
      <dgm:prSet presAssocID="{BADF61AE-ACAC-46B1-A20F-F9EAE58E41B3}" presName="textRect" presStyleLbl="revTx" presStyleIdx="3" presStyleCnt="7">
        <dgm:presLayoutVars>
          <dgm:chMax val="1"/>
          <dgm:chPref val="1"/>
        </dgm:presLayoutVars>
      </dgm:prSet>
      <dgm:spPr/>
    </dgm:pt>
    <dgm:pt modelId="{D6D4E415-0C4F-48DB-BD93-69E9DCCAD9DF}" type="pres">
      <dgm:prSet presAssocID="{DD6C4A3F-0F93-46DF-B2E9-7238B356636F}" presName="sibTrans" presStyleCnt="0"/>
      <dgm:spPr/>
    </dgm:pt>
    <dgm:pt modelId="{9BF9A296-58F9-40CB-AD3B-70DD017F04BE}" type="pres">
      <dgm:prSet presAssocID="{51E827E7-6409-4404-A02E-04E787B2A234}" presName="compNode" presStyleCnt="0"/>
      <dgm:spPr/>
    </dgm:pt>
    <dgm:pt modelId="{265BD521-2745-442F-B65A-4C390D8D2458}" type="pres">
      <dgm:prSet presAssocID="{51E827E7-6409-4404-A02E-04E787B2A234}"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Doctor"/>
        </a:ext>
      </dgm:extLst>
    </dgm:pt>
    <dgm:pt modelId="{E28DBC4E-4259-4693-B492-9331F1E52B77}" type="pres">
      <dgm:prSet presAssocID="{51E827E7-6409-4404-A02E-04E787B2A234}" presName="spaceRect" presStyleCnt="0"/>
      <dgm:spPr/>
    </dgm:pt>
    <dgm:pt modelId="{BF32CC5A-2E4E-492E-93EA-E1DD78F9A9D4}" type="pres">
      <dgm:prSet presAssocID="{51E827E7-6409-4404-A02E-04E787B2A234}" presName="textRect" presStyleLbl="revTx" presStyleIdx="4" presStyleCnt="7">
        <dgm:presLayoutVars>
          <dgm:chMax val="1"/>
          <dgm:chPref val="1"/>
        </dgm:presLayoutVars>
      </dgm:prSet>
      <dgm:spPr/>
    </dgm:pt>
    <dgm:pt modelId="{C8D4AFD3-FA15-4EB6-A5E3-5933B418D72E}" type="pres">
      <dgm:prSet presAssocID="{F69919BF-F927-4DD0-A1C5-35669723B285}" presName="sibTrans" presStyleCnt="0"/>
      <dgm:spPr/>
    </dgm:pt>
    <dgm:pt modelId="{34F9FBC3-84DD-490C-8CC7-6DCAE7792A20}" type="pres">
      <dgm:prSet presAssocID="{DE4B2EFE-48F7-4ED4-B322-CFF9F9C084C7}" presName="compNode" presStyleCnt="0"/>
      <dgm:spPr/>
    </dgm:pt>
    <dgm:pt modelId="{FE0F39C4-5E68-486E-ABF5-63FC7A5937A2}" type="pres">
      <dgm:prSet presAssocID="{DE4B2EFE-48F7-4ED4-B322-CFF9F9C084C7}" presName="iconRect" presStyleLbl="node1" presStyleIdx="5" presStyleCnt="7" custLinFactNeighborY="30320"/>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Office Worker"/>
        </a:ext>
      </dgm:extLst>
    </dgm:pt>
    <dgm:pt modelId="{21A6B027-11C6-4236-B817-4D530DE43242}" type="pres">
      <dgm:prSet presAssocID="{DE4B2EFE-48F7-4ED4-B322-CFF9F9C084C7}" presName="spaceRect" presStyleCnt="0"/>
      <dgm:spPr/>
    </dgm:pt>
    <dgm:pt modelId="{E4C0CF87-A24C-4437-8357-D201746D80EA}" type="pres">
      <dgm:prSet presAssocID="{DE4B2EFE-48F7-4ED4-B322-CFF9F9C084C7}" presName="textRect" presStyleLbl="revTx" presStyleIdx="5" presStyleCnt="7">
        <dgm:presLayoutVars>
          <dgm:chMax val="1"/>
          <dgm:chPref val="1"/>
        </dgm:presLayoutVars>
      </dgm:prSet>
      <dgm:spPr/>
    </dgm:pt>
    <dgm:pt modelId="{FDE7C016-19E8-4D7B-BB8A-081BA5B8215D}" type="pres">
      <dgm:prSet presAssocID="{26E9F19C-0302-44C0-A5B1-D8B894ED7675}" presName="sibTrans" presStyleCnt="0"/>
      <dgm:spPr/>
    </dgm:pt>
    <dgm:pt modelId="{4C74870B-D5F8-4D61-851D-8380026DDA86}" type="pres">
      <dgm:prSet presAssocID="{1B9B2A2D-10CC-4673-B9CC-F257242A9A91}" presName="compNode" presStyleCnt="0"/>
      <dgm:spPr/>
    </dgm:pt>
    <dgm:pt modelId="{068EA9DA-BB30-413C-8312-2D29FEF88D45}" type="pres">
      <dgm:prSet presAssocID="{1B9B2A2D-10CC-4673-B9CC-F257242A9A91}" presName="iconRect" presStyleLbl="node1" presStyleIdx="6" presStyleCnt="7" custLinFactNeighborY="34110"/>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Diploma Roll"/>
        </a:ext>
      </dgm:extLst>
    </dgm:pt>
    <dgm:pt modelId="{9AB66835-2400-4F89-892B-828CAB9C03A3}" type="pres">
      <dgm:prSet presAssocID="{1B9B2A2D-10CC-4673-B9CC-F257242A9A91}" presName="spaceRect" presStyleCnt="0"/>
      <dgm:spPr/>
    </dgm:pt>
    <dgm:pt modelId="{7A8AF051-7405-4A92-8ABE-C02CA55A4517}" type="pres">
      <dgm:prSet presAssocID="{1B9B2A2D-10CC-4673-B9CC-F257242A9A91}" presName="textRect" presStyleLbl="revTx" presStyleIdx="6" presStyleCnt="7">
        <dgm:presLayoutVars>
          <dgm:chMax val="1"/>
          <dgm:chPref val="1"/>
        </dgm:presLayoutVars>
      </dgm:prSet>
      <dgm:spPr/>
    </dgm:pt>
  </dgm:ptLst>
  <dgm:cxnLst>
    <dgm:cxn modelId="{CEE2DB00-4541-4BCF-B236-998F5BBD9473}" type="presOf" srcId="{4838F19F-C5D9-4F2C-9CAA-A95ECB4FF550}" destId="{102D9E4C-3A7D-4EA2-894E-2DB8690B9E02}" srcOrd="0" destOrd="0" presId="urn:microsoft.com/office/officeart/2018/2/layout/IconLabelList"/>
    <dgm:cxn modelId="{7E213F07-CDF3-459F-8813-34779E9D04D6}" srcId="{50A8BADF-4FE9-4516-8404-D98C03B9851C}" destId="{4838F19F-C5D9-4F2C-9CAA-A95ECB4FF550}" srcOrd="2" destOrd="0" parTransId="{EBDA52A4-BA8D-459C-9793-A34EF8DDD171}" sibTransId="{3EF631C9-3361-4684-81FD-5613A0FEDE47}"/>
    <dgm:cxn modelId="{07F1F80F-32AF-4805-A966-02F12DAC19F4}" type="presOf" srcId="{BB7473FF-6237-454A-BBA6-2D5C2687B7F7}" destId="{430DA987-DAE1-4F63-9E26-B509FA425D75}" srcOrd="0" destOrd="0" presId="urn:microsoft.com/office/officeart/2018/2/layout/IconLabelList"/>
    <dgm:cxn modelId="{8A0DD91C-A26F-42F4-9841-64692264B6DA}" type="presOf" srcId="{1B9B2A2D-10CC-4673-B9CC-F257242A9A91}" destId="{7A8AF051-7405-4A92-8ABE-C02CA55A4517}" srcOrd="0" destOrd="0" presId="urn:microsoft.com/office/officeart/2018/2/layout/IconLabelList"/>
    <dgm:cxn modelId="{5D39132C-5A5B-4F89-9D57-7EEA0A3A258E}" srcId="{50A8BADF-4FE9-4516-8404-D98C03B9851C}" destId="{BADF61AE-ACAC-46B1-A20F-F9EAE58E41B3}" srcOrd="3" destOrd="0" parTransId="{F0052BB2-86E1-41A8-B138-F184FF9174F6}" sibTransId="{DD6C4A3F-0F93-46DF-B2E9-7238B356636F}"/>
    <dgm:cxn modelId="{472F5E2E-24BD-497E-B605-6A241598E55E}" srcId="{50A8BADF-4FE9-4516-8404-D98C03B9851C}" destId="{DE4B2EFE-48F7-4ED4-B322-CFF9F9C084C7}" srcOrd="5" destOrd="0" parTransId="{6169EA41-00CF-42BD-963B-4F65A8D797E9}" sibTransId="{26E9F19C-0302-44C0-A5B1-D8B894ED7675}"/>
    <dgm:cxn modelId="{CB832136-4A11-4675-A0DC-034C3609D808}" type="presOf" srcId="{50A8BADF-4FE9-4516-8404-D98C03B9851C}" destId="{99EAB281-A768-4B2B-87A7-4A3695670BCC}" srcOrd="0" destOrd="0" presId="urn:microsoft.com/office/officeart/2018/2/layout/IconLabelList"/>
    <dgm:cxn modelId="{9E2F4E42-588C-40A2-AE76-BEBBDD930410}" srcId="{50A8BADF-4FE9-4516-8404-D98C03B9851C}" destId="{BB7473FF-6237-454A-BBA6-2D5C2687B7F7}" srcOrd="0" destOrd="0" parTransId="{19C5709F-6976-45FA-B169-A8C1F479EE69}" sibTransId="{38052E3D-B6EB-4BBF-BD3C-C3A1852CE1BD}"/>
    <dgm:cxn modelId="{4EAC438A-779E-4F45-9AF2-DC468F2BA159}" type="presOf" srcId="{DE4B2EFE-48F7-4ED4-B322-CFF9F9C084C7}" destId="{E4C0CF87-A24C-4437-8357-D201746D80EA}" srcOrd="0" destOrd="0" presId="urn:microsoft.com/office/officeart/2018/2/layout/IconLabelList"/>
    <dgm:cxn modelId="{6AC385AD-66F8-4B63-B124-5F1BB64DF353}" srcId="{50A8BADF-4FE9-4516-8404-D98C03B9851C}" destId="{1B9B2A2D-10CC-4673-B9CC-F257242A9A91}" srcOrd="6" destOrd="0" parTransId="{CBC8FE02-099C-49A6-B990-52B0E11BEA83}" sibTransId="{DB28B11B-72C0-4C33-9707-99F2FA1D4C09}"/>
    <dgm:cxn modelId="{65A19AB3-C7BE-4715-8AA7-260E3BD60C0B}" srcId="{50A8BADF-4FE9-4516-8404-D98C03B9851C}" destId="{51E827E7-6409-4404-A02E-04E787B2A234}" srcOrd="4" destOrd="0" parTransId="{AF6ADBFD-8B71-4177-9F70-43934C9731BB}" sibTransId="{F69919BF-F927-4DD0-A1C5-35669723B285}"/>
    <dgm:cxn modelId="{61D12BBF-A6D1-4D15-AC76-D8282B0004BD}" type="presOf" srcId="{BADF61AE-ACAC-46B1-A20F-F9EAE58E41B3}" destId="{19218259-DCC5-4ABC-8B66-4FEE88007F8D}" srcOrd="0" destOrd="0" presId="urn:microsoft.com/office/officeart/2018/2/layout/IconLabelList"/>
    <dgm:cxn modelId="{F1D4D4C3-F07A-4881-8812-DF952DD75375}" type="presOf" srcId="{91DCBE5E-AC73-49C9-B5EC-3CD4F83F68A6}" destId="{55184BEF-74EB-4EB3-887B-91FC1784F23A}" srcOrd="0" destOrd="0" presId="urn:microsoft.com/office/officeart/2018/2/layout/IconLabelList"/>
    <dgm:cxn modelId="{D6575FD4-F4E7-4967-B27D-9467385E5ACE}" srcId="{50A8BADF-4FE9-4516-8404-D98C03B9851C}" destId="{91DCBE5E-AC73-49C9-B5EC-3CD4F83F68A6}" srcOrd="1" destOrd="0" parTransId="{926CAB6C-1214-4593-A0BB-DB52DC52E606}" sibTransId="{2EC9C115-5D39-47B3-B285-3BCF4BAA2D21}"/>
    <dgm:cxn modelId="{671B27F4-9822-4311-9B58-CDE182760815}" type="presOf" srcId="{51E827E7-6409-4404-A02E-04E787B2A234}" destId="{BF32CC5A-2E4E-492E-93EA-E1DD78F9A9D4}" srcOrd="0" destOrd="0" presId="urn:microsoft.com/office/officeart/2018/2/layout/IconLabelList"/>
    <dgm:cxn modelId="{96BFA285-32C6-41E4-A8AC-00435E14F54C}" type="presParOf" srcId="{99EAB281-A768-4B2B-87A7-4A3695670BCC}" destId="{BB3786AE-F0C1-4BFF-9069-5A5DD74CD842}" srcOrd="0" destOrd="0" presId="urn:microsoft.com/office/officeart/2018/2/layout/IconLabelList"/>
    <dgm:cxn modelId="{C6A10D37-5B9C-4768-B290-3948DFD93CE1}" type="presParOf" srcId="{BB3786AE-F0C1-4BFF-9069-5A5DD74CD842}" destId="{869413E1-9D50-47EB-B888-74587C08D1BC}" srcOrd="0" destOrd="0" presId="urn:microsoft.com/office/officeart/2018/2/layout/IconLabelList"/>
    <dgm:cxn modelId="{5A92588D-7772-453A-883F-AD4A08AEBD7A}" type="presParOf" srcId="{BB3786AE-F0C1-4BFF-9069-5A5DD74CD842}" destId="{5D672943-27A5-4A62-A0D8-195304FB4E73}" srcOrd="1" destOrd="0" presId="urn:microsoft.com/office/officeart/2018/2/layout/IconLabelList"/>
    <dgm:cxn modelId="{13CE123E-065C-449B-8F3D-AF3BC7EF64C2}" type="presParOf" srcId="{BB3786AE-F0C1-4BFF-9069-5A5DD74CD842}" destId="{430DA987-DAE1-4F63-9E26-B509FA425D75}" srcOrd="2" destOrd="0" presId="urn:microsoft.com/office/officeart/2018/2/layout/IconLabelList"/>
    <dgm:cxn modelId="{422F9CBB-4FEA-41EC-8D35-872C716748F9}" type="presParOf" srcId="{99EAB281-A768-4B2B-87A7-4A3695670BCC}" destId="{9801AAB7-D8F0-483F-8898-00180033DB11}" srcOrd="1" destOrd="0" presId="urn:microsoft.com/office/officeart/2018/2/layout/IconLabelList"/>
    <dgm:cxn modelId="{900F347A-70C3-4867-B5A9-70C6701F7CC9}" type="presParOf" srcId="{99EAB281-A768-4B2B-87A7-4A3695670BCC}" destId="{DC6C0AB2-048D-4A00-BA6F-0412ED15E4D2}" srcOrd="2" destOrd="0" presId="urn:microsoft.com/office/officeart/2018/2/layout/IconLabelList"/>
    <dgm:cxn modelId="{67E37ED2-5904-46F3-BD30-0C4D27EEC294}" type="presParOf" srcId="{DC6C0AB2-048D-4A00-BA6F-0412ED15E4D2}" destId="{284DE3E1-E009-45AD-85BF-30E27BD75102}" srcOrd="0" destOrd="0" presId="urn:microsoft.com/office/officeart/2018/2/layout/IconLabelList"/>
    <dgm:cxn modelId="{8F7C2233-1480-458E-AA99-510F53B8E1C8}" type="presParOf" srcId="{DC6C0AB2-048D-4A00-BA6F-0412ED15E4D2}" destId="{69C58942-7A4D-4B1E-91C1-21C74D07B02A}" srcOrd="1" destOrd="0" presId="urn:microsoft.com/office/officeart/2018/2/layout/IconLabelList"/>
    <dgm:cxn modelId="{483ABFD8-E0BE-4672-8F1C-0B28AC370E6E}" type="presParOf" srcId="{DC6C0AB2-048D-4A00-BA6F-0412ED15E4D2}" destId="{55184BEF-74EB-4EB3-887B-91FC1784F23A}" srcOrd="2" destOrd="0" presId="urn:microsoft.com/office/officeart/2018/2/layout/IconLabelList"/>
    <dgm:cxn modelId="{E1051C4F-BFE1-45C4-B20E-FF1E5A1C265F}" type="presParOf" srcId="{99EAB281-A768-4B2B-87A7-4A3695670BCC}" destId="{EB41C5B5-B8B3-45AA-9563-2C1E2A2BBF46}" srcOrd="3" destOrd="0" presId="urn:microsoft.com/office/officeart/2018/2/layout/IconLabelList"/>
    <dgm:cxn modelId="{CC6E4708-FDC2-40D5-AA51-5290C3C94CC5}" type="presParOf" srcId="{99EAB281-A768-4B2B-87A7-4A3695670BCC}" destId="{F8770956-340C-4BB0-815E-0ECC7E3524CA}" srcOrd="4" destOrd="0" presId="urn:microsoft.com/office/officeart/2018/2/layout/IconLabelList"/>
    <dgm:cxn modelId="{5AFD314E-B146-4ECC-B1FD-FB0C7C3A8E1B}" type="presParOf" srcId="{F8770956-340C-4BB0-815E-0ECC7E3524CA}" destId="{41A5D89F-7BE7-45D4-B02D-2A7F5295283A}" srcOrd="0" destOrd="0" presId="urn:microsoft.com/office/officeart/2018/2/layout/IconLabelList"/>
    <dgm:cxn modelId="{8666D0BD-AC9B-4F55-B5ED-D05AB52AACD7}" type="presParOf" srcId="{F8770956-340C-4BB0-815E-0ECC7E3524CA}" destId="{C902D11A-D14E-4D10-AAE5-755101249037}" srcOrd="1" destOrd="0" presId="urn:microsoft.com/office/officeart/2018/2/layout/IconLabelList"/>
    <dgm:cxn modelId="{7F7E735A-43C6-4D7C-8484-CC83264B99F4}" type="presParOf" srcId="{F8770956-340C-4BB0-815E-0ECC7E3524CA}" destId="{102D9E4C-3A7D-4EA2-894E-2DB8690B9E02}" srcOrd="2" destOrd="0" presId="urn:microsoft.com/office/officeart/2018/2/layout/IconLabelList"/>
    <dgm:cxn modelId="{793742DB-5565-4693-8CA7-36B8B517F64A}" type="presParOf" srcId="{99EAB281-A768-4B2B-87A7-4A3695670BCC}" destId="{A3F7F0B8-AEED-44E8-A1D7-4A13137EB34E}" srcOrd="5" destOrd="0" presId="urn:microsoft.com/office/officeart/2018/2/layout/IconLabelList"/>
    <dgm:cxn modelId="{7FC6444F-B2E6-450A-9D43-8369722A1A97}" type="presParOf" srcId="{99EAB281-A768-4B2B-87A7-4A3695670BCC}" destId="{80DCE47D-2667-489B-92E2-641FA827134B}" srcOrd="6" destOrd="0" presId="urn:microsoft.com/office/officeart/2018/2/layout/IconLabelList"/>
    <dgm:cxn modelId="{71385245-1EB3-4358-B4A8-FB9E1D2C82F8}" type="presParOf" srcId="{80DCE47D-2667-489B-92E2-641FA827134B}" destId="{1B8EFAE7-2536-42E9-AFF6-4A7C0847D623}" srcOrd="0" destOrd="0" presId="urn:microsoft.com/office/officeart/2018/2/layout/IconLabelList"/>
    <dgm:cxn modelId="{653D8375-46C7-42C4-8A44-FDF6EDF46E7F}" type="presParOf" srcId="{80DCE47D-2667-489B-92E2-641FA827134B}" destId="{A91D00BE-B282-4E28-958A-FAD43E7500B7}" srcOrd="1" destOrd="0" presId="urn:microsoft.com/office/officeart/2018/2/layout/IconLabelList"/>
    <dgm:cxn modelId="{B0FBBE12-B538-4E39-A46F-F4BB069C4A42}" type="presParOf" srcId="{80DCE47D-2667-489B-92E2-641FA827134B}" destId="{19218259-DCC5-4ABC-8B66-4FEE88007F8D}" srcOrd="2" destOrd="0" presId="urn:microsoft.com/office/officeart/2018/2/layout/IconLabelList"/>
    <dgm:cxn modelId="{F9660F5F-3873-4C4D-96C0-9A73461477BB}" type="presParOf" srcId="{99EAB281-A768-4B2B-87A7-4A3695670BCC}" destId="{D6D4E415-0C4F-48DB-BD93-69E9DCCAD9DF}" srcOrd="7" destOrd="0" presId="urn:microsoft.com/office/officeart/2018/2/layout/IconLabelList"/>
    <dgm:cxn modelId="{25F0525C-D71F-4EB0-A75E-F4008FC00441}" type="presParOf" srcId="{99EAB281-A768-4B2B-87A7-4A3695670BCC}" destId="{9BF9A296-58F9-40CB-AD3B-70DD017F04BE}" srcOrd="8" destOrd="0" presId="urn:microsoft.com/office/officeart/2018/2/layout/IconLabelList"/>
    <dgm:cxn modelId="{C4B4EBF9-C41C-4CC7-935E-56AFF8EF84D6}" type="presParOf" srcId="{9BF9A296-58F9-40CB-AD3B-70DD017F04BE}" destId="{265BD521-2745-442F-B65A-4C390D8D2458}" srcOrd="0" destOrd="0" presId="urn:microsoft.com/office/officeart/2018/2/layout/IconLabelList"/>
    <dgm:cxn modelId="{99AE7023-7F17-47A9-8CBB-04945136322A}" type="presParOf" srcId="{9BF9A296-58F9-40CB-AD3B-70DD017F04BE}" destId="{E28DBC4E-4259-4693-B492-9331F1E52B77}" srcOrd="1" destOrd="0" presId="urn:microsoft.com/office/officeart/2018/2/layout/IconLabelList"/>
    <dgm:cxn modelId="{8DA0F6B1-24F7-44FD-AC01-FA631BB23688}" type="presParOf" srcId="{9BF9A296-58F9-40CB-AD3B-70DD017F04BE}" destId="{BF32CC5A-2E4E-492E-93EA-E1DD78F9A9D4}" srcOrd="2" destOrd="0" presId="urn:microsoft.com/office/officeart/2018/2/layout/IconLabelList"/>
    <dgm:cxn modelId="{29BBFFA5-6916-48FE-8B72-DCBDAABF187C}" type="presParOf" srcId="{99EAB281-A768-4B2B-87A7-4A3695670BCC}" destId="{C8D4AFD3-FA15-4EB6-A5E3-5933B418D72E}" srcOrd="9" destOrd="0" presId="urn:microsoft.com/office/officeart/2018/2/layout/IconLabelList"/>
    <dgm:cxn modelId="{B6DB66C3-C013-40C6-AF75-9A4FD9EBA0A2}" type="presParOf" srcId="{99EAB281-A768-4B2B-87A7-4A3695670BCC}" destId="{34F9FBC3-84DD-490C-8CC7-6DCAE7792A20}" srcOrd="10" destOrd="0" presId="urn:microsoft.com/office/officeart/2018/2/layout/IconLabelList"/>
    <dgm:cxn modelId="{8984D2A6-5F36-4847-ABD3-835BBB369FFF}" type="presParOf" srcId="{34F9FBC3-84DD-490C-8CC7-6DCAE7792A20}" destId="{FE0F39C4-5E68-486E-ABF5-63FC7A5937A2}" srcOrd="0" destOrd="0" presId="urn:microsoft.com/office/officeart/2018/2/layout/IconLabelList"/>
    <dgm:cxn modelId="{F772313C-A960-46A7-8E1F-7E8C492EAEC9}" type="presParOf" srcId="{34F9FBC3-84DD-490C-8CC7-6DCAE7792A20}" destId="{21A6B027-11C6-4236-B817-4D530DE43242}" srcOrd="1" destOrd="0" presId="urn:microsoft.com/office/officeart/2018/2/layout/IconLabelList"/>
    <dgm:cxn modelId="{628CF168-2151-46A1-B02F-7D38E47AD629}" type="presParOf" srcId="{34F9FBC3-84DD-490C-8CC7-6DCAE7792A20}" destId="{E4C0CF87-A24C-4437-8357-D201746D80EA}" srcOrd="2" destOrd="0" presId="urn:microsoft.com/office/officeart/2018/2/layout/IconLabelList"/>
    <dgm:cxn modelId="{35D583F0-135F-4EC2-A0EB-7287C68C3C1F}" type="presParOf" srcId="{99EAB281-A768-4B2B-87A7-4A3695670BCC}" destId="{FDE7C016-19E8-4D7B-BB8A-081BA5B8215D}" srcOrd="11" destOrd="0" presId="urn:microsoft.com/office/officeart/2018/2/layout/IconLabelList"/>
    <dgm:cxn modelId="{DD863457-5E65-42E8-92B5-2F9513CFF72B}" type="presParOf" srcId="{99EAB281-A768-4B2B-87A7-4A3695670BCC}" destId="{4C74870B-D5F8-4D61-851D-8380026DDA86}" srcOrd="12" destOrd="0" presId="urn:microsoft.com/office/officeart/2018/2/layout/IconLabelList"/>
    <dgm:cxn modelId="{9C73101C-F4DF-4B57-ADB9-199D81F92002}" type="presParOf" srcId="{4C74870B-D5F8-4D61-851D-8380026DDA86}" destId="{068EA9DA-BB30-413C-8312-2D29FEF88D45}" srcOrd="0" destOrd="0" presId="urn:microsoft.com/office/officeart/2018/2/layout/IconLabelList"/>
    <dgm:cxn modelId="{0B240409-F5B7-465D-9564-B003A9155889}" type="presParOf" srcId="{4C74870B-D5F8-4D61-851D-8380026DDA86}" destId="{9AB66835-2400-4F89-892B-828CAB9C03A3}" srcOrd="1" destOrd="0" presId="urn:microsoft.com/office/officeart/2018/2/layout/IconLabelList"/>
    <dgm:cxn modelId="{6D7881FE-8884-4EF3-A4FB-62BF91969B83}" type="presParOf" srcId="{4C74870B-D5F8-4D61-851D-8380026DDA86}" destId="{7A8AF051-7405-4A92-8ABE-C02CA55A4517}"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EF812-A6E3-4246-817D-77E7BC4151BE}">
      <dsp:nvSpPr>
        <dsp:cNvPr id="0" name=""/>
        <dsp:cNvSpPr/>
      </dsp:nvSpPr>
      <dsp:spPr>
        <a:xfrm>
          <a:off x="0" y="707092"/>
          <a:ext cx="78867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D97052-B13B-45A4-AA6D-99FB82DD53B7}">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7A6F8B-C4C2-43B3-9CED-7AC0DEB82862}">
      <dsp:nvSpPr>
        <dsp:cNvPr id="0" name=""/>
        <dsp:cNvSpPr/>
      </dsp:nvSpPr>
      <dsp:spPr>
        <a:xfrm>
          <a:off x="1507738" y="707092"/>
          <a:ext cx="63789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977900">
            <a:lnSpc>
              <a:spcPct val="100000"/>
            </a:lnSpc>
            <a:spcBef>
              <a:spcPct val="0"/>
            </a:spcBef>
            <a:spcAft>
              <a:spcPct val="35000"/>
            </a:spcAft>
            <a:buNone/>
          </a:pPr>
          <a:r>
            <a:rPr lang="en-US" sz="2200" kern="1200"/>
            <a:t>A modern, interdisciplinary MSc program focused on advanced research and applications in vision science and related technologies.</a:t>
          </a:r>
        </a:p>
      </dsp:txBody>
      <dsp:txXfrm>
        <a:off x="1507738" y="707092"/>
        <a:ext cx="6378961" cy="1305401"/>
      </dsp:txXfrm>
    </dsp:sp>
    <dsp:sp modelId="{16FB96A6-A213-47DA-A62F-6B6CC18296C1}">
      <dsp:nvSpPr>
        <dsp:cNvPr id="0" name=""/>
        <dsp:cNvSpPr/>
      </dsp:nvSpPr>
      <dsp:spPr>
        <a:xfrm>
          <a:off x="0" y="2338844"/>
          <a:ext cx="78867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67961F-7D9D-4167-AE08-87EA8018EE01}">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40F3D1-1401-4BD6-BB9C-8C736FD30430}">
      <dsp:nvSpPr>
        <dsp:cNvPr id="0" name=""/>
        <dsp:cNvSpPr/>
      </dsp:nvSpPr>
      <dsp:spPr>
        <a:xfrm>
          <a:off x="1507738" y="2338844"/>
          <a:ext cx="63789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977900">
            <a:lnSpc>
              <a:spcPct val="100000"/>
            </a:lnSpc>
            <a:spcBef>
              <a:spcPct val="0"/>
            </a:spcBef>
            <a:spcAft>
              <a:spcPct val="35000"/>
            </a:spcAft>
            <a:buNone/>
          </a:pPr>
          <a:r>
            <a:rPr lang="en-US" sz="2200" kern="1200"/>
            <a:t>The program fosters cross-disciplinary learning and promotes synergy between biomedical engineering, informatics, and medical sciences.</a:t>
          </a:r>
        </a:p>
      </dsp:txBody>
      <dsp:txXfrm>
        <a:off x="1507738" y="2338844"/>
        <a:ext cx="6378961" cy="13054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FCC8-3B71-6540-99CD-6B0F0AF6466C}">
      <dsp:nvSpPr>
        <dsp:cNvPr id="0" name=""/>
        <dsp:cNvSpPr/>
      </dsp:nvSpPr>
      <dsp:spPr>
        <a:xfrm>
          <a:off x="0" y="0"/>
          <a:ext cx="471878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6EF4EA-170F-294F-94F8-61E8F39F502F}">
      <dsp:nvSpPr>
        <dsp:cNvPr id="0" name=""/>
        <dsp:cNvSpPr/>
      </dsp:nvSpPr>
      <dsp:spPr>
        <a:xfrm>
          <a:off x="0" y="0"/>
          <a:ext cx="4718785"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 Promote excellence in research and education</a:t>
          </a:r>
        </a:p>
      </dsp:txBody>
      <dsp:txXfrm>
        <a:off x="0" y="0"/>
        <a:ext cx="4718785" cy="1382683"/>
      </dsp:txXfrm>
    </dsp:sp>
    <dsp:sp modelId="{7E9475B9-3DDA-1945-B200-DBB3EC37EA45}">
      <dsp:nvSpPr>
        <dsp:cNvPr id="0" name=""/>
        <dsp:cNvSpPr/>
      </dsp:nvSpPr>
      <dsp:spPr>
        <a:xfrm>
          <a:off x="0" y="1382683"/>
          <a:ext cx="471878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20A710-32CC-1C4C-B20A-6851A69A8F49}">
      <dsp:nvSpPr>
        <dsp:cNvPr id="0" name=""/>
        <dsp:cNvSpPr/>
      </dsp:nvSpPr>
      <dsp:spPr>
        <a:xfrm>
          <a:off x="0" y="1382683"/>
          <a:ext cx="4718785"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 Train scientists in advanced optical and biomedical technologies</a:t>
          </a:r>
        </a:p>
      </dsp:txBody>
      <dsp:txXfrm>
        <a:off x="0" y="1382683"/>
        <a:ext cx="4718785" cy="1382683"/>
      </dsp:txXfrm>
    </dsp:sp>
    <dsp:sp modelId="{E91F5CC0-56EC-1C4D-B22A-A1E31CE9E0CC}">
      <dsp:nvSpPr>
        <dsp:cNvPr id="0" name=""/>
        <dsp:cNvSpPr/>
      </dsp:nvSpPr>
      <dsp:spPr>
        <a:xfrm>
          <a:off x="0" y="2765367"/>
          <a:ext cx="471878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904AD4-417F-6C4A-88C1-CF1E8CDBDCCA}">
      <dsp:nvSpPr>
        <dsp:cNvPr id="0" name=""/>
        <dsp:cNvSpPr/>
      </dsp:nvSpPr>
      <dsp:spPr>
        <a:xfrm>
          <a:off x="0" y="2765367"/>
          <a:ext cx="4718785"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 Connect academic knowledge with clinical applications</a:t>
          </a:r>
        </a:p>
      </dsp:txBody>
      <dsp:txXfrm>
        <a:off x="0" y="2765367"/>
        <a:ext cx="4718785" cy="1382683"/>
      </dsp:txXfrm>
    </dsp:sp>
    <dsp:sp modelId="{DE0369FC-DB8D-A640-9958-B6668743D523}">
      <dsp:nvSpPr>
        <dsp:cNvPr id="0" name=""/>
        <dsp:cNvSpPr/>
      </dsp:nvSpPr>
      <dsp:spPr>
        <a:xfrm>
          <a:off x="0" y="4148051"/>
          <a:ext cx="471878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FA164F-8144-C243-9A04-8E180425560C}">
      <dsp:nvSpPr>
        <dsp:cNvPr id="0" name=""/>
        <dsp:cNvSpPr/>
      </dsp:nvSpPr>
      <dsp:spPr>
        <a:xfrm>
          <a:off x="0" y="4148051"/>
          <a:ext cx="4718785"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 Prepare graduates to contribute to innovation and scientific development in health-related sectors.</a:t>
          </a:r>
        </a:p>
      </dsp:txBody>
      <dsp:txXfrm>
        <a:off x="0" y="4148051"/>
        <a:ext cx="4718785" cy="13826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771A4D-8AFE-4EF3-A128-823AD2890FC3}">
      <dsp:nvSpPr>
        <dsp:cNvPr id="0" name=""/>
        <dsp:cNvSpPr/>
      </dsp:nvSpPr>
      <dsp:spPr>
        <a:xfrm>
          <a:off x="0" y="1805"/>
          <a:ext cx="78867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32CD3C-C871-47D9-94DB-DC7548D2A1C4}">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B8D9E5-3E34-4795-B9DC-1994BF2AC604}">
      <dsp:nvSpPr>
        <dsp:cNvPr id="0" name=""/>
        <dsp:cNvSpPr/>
      </dsp:nvSpPr>
      <dsp:spPr>
        <a:xfrm>
          <a:off x="1057183" y="1805"/>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Interdisciplinary curriculum</a:t>
          </a:r>
        </a:p>
      </dsp:txBody>
      <dsp:txXfrm>
        <a:off x="1057183" y="1805"/>
        <a:ext cx="6829516" cy="915310"/>
      </dsp:txXfrm>
    </dsp:sp>
    <dsp:sp modelId="{3EEF63EF-5084-4AC3-9254-1670CD966FA5}">
      <dsp:nvSpPr>
        <dsp:cNvPr id="0" name=""/>
        <dsp:cNvSpPr/>
      </dsp:nvSpPr>
      <dsp:spPr>
        <a:xfrm>
          <a:off x="0" y="1145944"/>
          <a:ext cx="78867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162B08-7F04-41EB-8C74-FF5079DC773E}">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4262FE-BCF9-4085-9FF7-09D180179A86}">
      <dsp:nvSpPr>
        <dsp:cNvPr id="0" name=""/>
        <dsp:cNvSpPr/>
      </dsp:nvSpPr>
      <dsp:spPr>
        <a:xfrm>
          <a:off x="1057183" y="1145944"/>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Collaboration with leading research centers</a:t>
          </a:r>
        </a:p>
      </dsp:txBody>
      <dsp:txXfrm>
        <a:off x="1057183" y="1145944"/>
        <a:ext cx="6829516" cy="915310"/>
      </dsp:txXfrm>
    </dsp:sp>
    <dsp:sp modelId="{62CA7D2F-D27D-4AA2-BACA-4295464D65BB}">
      <dsp:nvSpPr>
        <dsp:cNvPr id="0" name=""/>
        <dsp:cNvSpPr/>
      </dsp:nvSpPr>
      <dsp:spPr>
        <a:xfrm>
          <a:off x="0" y="2290082"/>
          <a:ext cx="78867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3B13A4-7108-4813-A711-AC506A71649A}">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5A9952-7954-4C0F-8585-D1A23E18B70B}">
      <dsp:nvSpPr>
        <dsp:cNvPr id="0" name=""/>
        <dsp:cNvSpPr/>
      </dsp:nvSpPr>
      <dsp:spPr>
        <a:xfrm>
          <a:off x="1057183" y="2290082"/>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Strong emphasis on innovation and technology transfer</a:t>
          </a:r>
        </a:p>
      </dsp:txBody>
      <dsp:txXfrm>
        <a:off x="1057183" y="2290082"/>
        <a:ext cx="6829516" cy="915310"/>
      </dsp:txXfrm>
    </dsp:sp>
    <dsp:sp modelId="{085FD04D-C702-43DC-8100-8EA8F3437DC9}">
      <dsp:nvSpPr>
        <dsp:cNvPr id="0" name=""/>
        <dsp:cNvSpPr/>
      </dsp:nvSpPr>
      <dsp:spPr>
        <a:xfrm>
          <a:off x="0" y="3434221"/>
          <a:ext cx="78867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474B00-B851-444D-AE0D-A2D61821BDBD}">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9B426B-4152-4AFA-AEE3-1EB0654790B4}">
      <dsp:nvSpPr>
        <dsp:cNvPr id="0" name=""/>
        <dsp:cNvSpPr/>
      </dsp:nvSpPr>
      <dsp:spPr>
        <a:xfrm>
          <a:off x="1057183" y="3434221"/>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International orientation and access to cutting-edge laboratories and facilities.</a:t>
          </a:r>
        </a:p>
      </dsp:txBody>
      <dsp:txXfrm>
        <a:off x="1057183" y="3434221"/>
        <a:ext cx="6829516" cy="9153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530A09-DA65-3A4D-A0E7-6DA25F10D1E8}">
      <dsp:nvSpPr>
        <dsp:cNvPr id="0" name=""/>
        <dsp:cNvSpPr/>
      </dsp:nvSpPr>
      <dsp:spPr>
        <a:xfrm>
          <a:off x="0" y="303510"/>
          <a:ext cx="5175384" cy="24242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Graduates in Medicine, Biology, Physics, Material Sciences, Engineering, Informatics and related fields interested in vision science and technology.</a:t>
          </a:r>
        </a:p>
      </dsp:txBody>
      <dsp:txXfrm>
        <a:off x="118342" y="421852"/>
        <a:ext cx="4938700" cy="2187556"/>
      </dsp:txXfrm>
    </dsp:sp>
    <dsp:sp modelId="{C5BE0562-120F-ED4D-8425-A0FC145ED477}">
      <dsp:nvSpPr>
        <dsp:cNvPr id="0" name=""/>
        <dsp:cNvSpPr/>
      </dsp:nvSpPr>
      <dsp:spPr>
        <a:xfrm>
          <a:off x="0" y="2808390"/>
          <a:ext cx="5175384" cy="242424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Candidates aiming to deepen their knowledge and engage in applied research or clinical innovation.</a:t>
          </a:r>
          <a:endParaRPr lang="en-US" sz="2800" kern="1200"/>
        </a:p>
      </dsp:txBody>
      <dsp:txXfrm>
        <a:off x="118342" y="2926732"/>
        <a:ext cx="4938700" cy="21875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9413E1-9D50-47EB-B888-74587C08D1BC}">
      <dsp:nvSpPr>
        <dsp:cNvPr id="0" name=""/>
        <dsp:cNvSpPr/>
      </dsp:nvSpPr>
      <dsp:spPr>
        <a:xfrm>
          <a:off x="448994" y="307354"/>
          <a:ext cx="610664" cy="61066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0DA987-DAE1-4F63-9E26-B509FA425D75}">
      <dsp:nvSpPr>
        <dsp:cNvPr id="0" name=""/>
        <dsp:cNvSpPr/>
      </dsp:nvSpPr>
      <dsp:spPr>
        <a:xfrm>
          <a:off x="75810" y="1179099"/>
          <a:ext cx="1357031" cy="826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a:t>Doctoral-level postgraduate studies. </a:t>
          </a:r>
          <a:endParaRPr lang="en-US" sz="1400" kern="1200"/>
        </a:p>
      </dsp:txBody>
      <dsp:txXfrm>
        <a:off x="75810" y="1179099"/>
        <a:ext cx="1357031" cy="826940"/>
      </dsp:txXfrm>
    </dsp:sp>
    <dsp:sp modelId="{284DE3E1-E009-45AD-85BF-30E27BD75102}">
      <dsp:nvSpPr>
        <dsp:cNvPr id="0" name=""/>
        <dsp:cNvSpPr/>
      </dsp:nvSpPr>
      <dsp:spPr>
        <a:xfrm>
          <a:off x="2043506" y="307354"/>
          <a:ext cx="610664" cy="61066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184BEF-74EB-4EB3-887B-91FC1784F23A}">
      <dsp:nvSpPr>
        <dsp:cNvPr id="0" name=""/>
        <dsp:cNvSpPr/>
      </dsp:nvSpPr>
      <dsp:spPr>
        <a:xfrm>
          <a:off x="1670322" y="1179099"/>
          <a:ext cx="1357031" cy="826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Successful careers in research institutions and the production sector. </a:t>
          </a:r>
          <a:endParaRPr lang="en-US" sz="1400" kern="1200" dirty="0"/>
        </a:p>
      </dsp:txBody>
      <dsp:txXfrm>
        <a:off x="1670322" y="1179099"/>
        <a:ext cx="1357031" cy="826940"/>
      </dsp:txXfrm>
    </dsp:sp>
    <dsp:sp modelId="{41A5D89F-7BE7-45D4-B02D-2A7F5295283A}">
      <dsp:nvSpPr>
        <dsp:cNvPr id="0" name=""/>
        <dsp:cNvSpPr/>
      </dsp:nvSpPr>
      <dsp:spPr>
        <a:xfrm>
          <a:off x="3638017" y="307354"/>
          <a:ext cx="610664" cy="61066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2D9E4C-3A7D-4EA2-894E-2DB8690B9E02}">
      <dsp:nvSpPr>
        <dsp:cNvPr id="0" name=""/>
        <dsp:cNvSpPr/>
      </dsp:nvSpPr>
      <dsp:spPr>
        <a:xfrm>
          <a:off x="3264834" y="1179099"/>
          <a:ext cx="1357031" cy="826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a:t>Advancing modern research in the rapidly evolving field of Vision Sciences Technologies. </a:t>
          </a:r>
          <a:endParaRPr lang="en-US" sz="1400" kern="1200"/>
        </a:p>
      </dsp:txBody>
      <dsp:txXfrm>
        <a:off x="3264834" y="1179099"/>
        <a:ext cx="1357031" cy="826940"/>
      </dsp:txXfrm>
    </dsp:sp>
    <dsp:sp modelId="{1B8EFAE7-2536-42E9-AFF6-4A7C0847D623}">
      <dsp:nvSpPr>
        <dsp:cNvPr id="0" name=""/>
        <dsp:cNvSpPr/>
      </dsp:nvSpPr>
      <dsp:spPr>
        <a:xfrm>
          <a:off x="5232529" y="307354"/>
          <a:ext cx="610664" cy="61066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218259-DCC5-4ABC-8B66-4FEE88007F8D}">
      <dsp:nvSpPr>
        <dsp:cNvPr id="0" name=""/>
        <dsp:cNvSpPr/>
      </dsp:nvSpPr>
      <dsp:spPr>
        <a:xfrm>
          <a:off x="4859346" y="1179099"/>
          <a:ext cx="1357031" cy="826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a:t>Teaching in high-level seminars related to the program's subject area. </a:t>
          </a:r>
          <a:endParaRPr lang="en-US" sz="1400" kern="1200"/>
        </a:p>
      </dsp:txBody>
      <dsp:txXfrm>
        <a:off x="4859346" y="1179099"/>
        <a:ext cx="1357031" cy="826940"/>
      </dsp:txXfrm>
    </dsp:sp>
    <dsp:sp modelId="{265BD521-2745-442F-B65A-4C390D8D2458}">
      <dsp:nvSpPr>
        <dsp:cNvPr id="0" name=""/>
        <dsp:cNvSpPr/>
      </dsp:nvSpPr>
      <dsp:spPr>
        <a:xfrm>
          <a:off x="6827041" y="307354"/>
          <a:ext cx="610664" cy="61066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32CC5A-2E4E-492E-93EA-E1DD78F9A9D4}">
      <dsp:nvSpPr>
        <dsp:cNvPr id="0" name=""/>
        <dsp:cNvSpPr/>
      </dsp:nvSpPr>
      <dsp:spPr>
        <a:xfrm>
          <a:off x="6453857" y="1179099"/>
          <a:ext cx="1357031" cy="826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a:t>Staffing Ophthalmic Clinics and Offices in the Public and Private sectors. </a:t>
          </a:r>
          <a:endParaRPr lang="en-US" sz="1400" kern="1200"/>
        </a:p>
      </dsp:txBody>
      <dsp:txXfrm>
        <a:off x="6453857" y="1179099"/>
        <a:ext cx="1357031" cy="826940"/>
      </dsp:txXfrm>
    </dsp:sp>
    <dsp:sp modelId="{FE0F39C4-5E68-486E-ABF5-63FC7A5937A2}">
      <dsp:nvSpPr>
        <dsp:cNvPr id="0" name=""/>
        <dsp:cNvSpPr/>
      </dsp:nvSpPr>
      <dsp:spPr>
        <a:xfrm>
          <a:off x="2840762" y="2530451"/>
          <a:ext cx="610664" cy="61066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C0CF87-A24C-4437-8357-D201746D80EA}">
      <dsp:nvSpPr>
        <dsp:cNvPr id="0" name=""/>
        <dsp:cNvSpPr/>
      </dsp:nvSpPr>
      <dsp:spPr>
        <a:xfrm>
          <a:off x="2467578" y="3217042"/>
          <a:ext cx="1357031" cy="826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Staffing Laboratories and Companies active in the field of Vision technology. </a:t>
          </a:r>
          <a:endParaRPr lang="en-US" sz="1400" kern="1200" dirty="0"/>
        </a:p>
      </dsp:txBody>
      <dsp:txXfrm>
        <a:off x="2467578" y="3217042"/>
        <a:ext cx="1357031" cy="826940"/>
      </dsp:txXfrm>
    </dsp:sp>
    <dsp:sp modelId="{068EA9DA-BB30-413C-8312-2D29FEF88D45}">
      <dsp:nvSpPr>
        <dsp:cNvPr id="0" name=""/>
        <dsp:cNvSpPr/>
      </dsp:nvSpPr>
      <dsp:spPr>
        <a:xfrm>
          <a:off x="4435273" y="2553595"/>
          <a:ext cx="610664" cy="61066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8AF051-7405-4A92-8ABE-C02CA55A4517}">
      <dsp:nvSpPr>
        <dsp:cNvPr id="0" name=""/>
        <dsp:cNvSpPr/>
      </dsp:nvSpPr>
      <dsp:spPr>
        <a:xfrm>
          <a:off x="4062090" y="3217042"/>
          <a:ext cx="1357031" cy="826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Employment in similar positions requiring a high level of knowledge and skills in the program's subject area </a:t>
          </a:r>
          <a:endParaRPr lang="en-US" sz="1400" kern="1200" dirty="0"/>
        </a:p>
      </dsp:txBody>
      <dsp:txXfrm>
        <a:off x="4062090" y="3217042"/>
        <a:ext cx="1357031" cy="82694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6/10/25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20134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6/10/25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43058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6/10/25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26745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6/10/25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85451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6/10/25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42371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6/10/25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58430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6/10/25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43021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6/10/25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06686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6/10/25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37730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6/10/25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94940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6/10/25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9146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6/10/25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807719812"/>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30">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409" y="1011045"/>
            <a:ext cx="3277394"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17619" y="1112969"/>
            <a:ext cx="2952974" cy="4166010"/>
          </a:xfrm>
        </p:spPr>
        <p:txBody>
          <a:bodyPr>
            <a:normAutofit/>
          </a:bodyPr>
          <a:lstStyle/>
          <a:p>
            <a:r>
              <a:rPr lang="en-GB" sz="4100">
                <a:solidFill>
                  <a:srgbClr val="FFFFFF"/>
                </a:solidFill>
              </a:rPr>
              <a:t>Cutting Edge Technologies in Vision Sciences</a:t>
            </a:r>
          </a:p>
        </p:txBody>
      </p:sp>
      <p:sp>
        <p:nvSpPr>
          <p:cNvPr id="49" name="Freeform: Shape 32">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34">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51" name="Freeform: Shape 36">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Content Placeholder 2"/>
          <p:cNvSpPr>
            <a:spLocks noGrp="1"/>
          </p:cNvSpPr>
          <p:nvPr>
            <p:ph idx="1"/>
          </p:nvPr>
        </p:nvSpPr>
        <p:spPr>
          <a:xfrm>
            <a:off x="4572000" y="820880"/>
            <a:ext cx="3943349" cy="4889350"/>
          </a:xfrm>
        </p:spPr>
        <p:txBody>
          <a:bodyPr anchor="t">
            <a:normAutofit/>
          </a:bodyPr>
          <a:lstStyle/>
          <a:p>
            <a:endParaRPr lang="en-GB" sz="2200"/>
          </a:p>
          <a:p>
            <a:r>
              <a:rPr lang="en-GB" sz="2200"/>
              <a:t>Joint Postgraduate Program</a:t>
            </a:r>
          </a:p>
          <a:p>
            <a:r>
              <a:rPr lang="en-GB" sz="2200"/>
              <a:t>University of Crete &amp; Foundation for Research and Technology (FORTH)</a:t>
            </a:r>
          </a:p>
          <a:p>
            <a:endParaRPr lang="en-GB" sz="2200"/>
          </a:p>
          <a:p>
            <a:r>
              <a:rPr lang="en-GB" sz="2200"/>
              <a:t>An innovative and interdisciplinary MSc program designed to integrate fundamental science with translational research in the field of vision and optical technologies.</a:t>
            </a:r>
          </a:p>
        </p:txBody>
      </p:sp>
      <p:sp>
        <p:nvSpPr>
          <p:cNvPr id="52" name="Freeform: Shape 38">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3" name="Freeform: Shape 40">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63731" y="5717905"/>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54" name="Freeform: Shape 42">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6258755"/>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31835" y="367527"/>
            <a:ext cx="3733482" cy="1454051"/>
          </a:xfrm>
        </p:spPr>
        <p:txBody>
          <a:bodyPr>
            <a:normAutofit/>
          </a:bodyPr>
          <a:lstStyle/>
          <a:p>
            <a:r>
              <a:rPr lang="en-GB" sz="3100" dirty="0">
                <a:solidFill>
                  <a:schemeClr val="tx2"/>
                </a:solidFill>
              </a:rPr>
              <a:t>Participating Institutions</a:t>
            </a:r>
          </a:p>
        </p:txBody>
      </p:sp>
      <p:pic>
        <p:nvPicPr>
          <p:cNvPr id="7" name="Graphic 6" descr="Graduation Cap">
            <a:extLst>
              <a:ext uri="{FF2B5EF4-FFF2-40B4-BE49-F238E27FC236}">
                <a16:creationId xmlns:a16="http://schemas.microsoft.com/office/drawing/2014/main" id="{92554C1D-FFC8-1C5C-7515-0AD8C04EF46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9534" y="2230670"/>
            <a:ext cx="2746373" cy="2746373"/>
          </a:xfrm>
          <a:prstGeom prst="rect">
            <a:avLst/>
          </a:prstGeom>
        </p:spPr>
      </p:pic>
      <p:sp>
        <p:nvSpPr>
          <p:cNvPr id="8" name="Content Placeholder 2"/>
          <p:cNvSpPr>
            <a:spLocks noGrp="1"/>
          </p:cNvSpPr>
          <p:nvPr>
            <p:ph idx="1"/>
          </p:nvPr>
        </p:nvSpPr>
        <p:spPr>
          <a:xfrm>
            <a:off x="4588690" y="1632858"/>
            <a:ext cx="4446455" cy="4604656"/>
          </a:xfrm>
        </p:spPr>
        <p:txBody>
          <a:bodyPr anchor="ctr">
            <a:normAutofit lnSpcReduction="10000"/>
          </a:bodyPr>
          <a:lstStyle/>
          <a:p>
            <a:endParaRPr sz="2000" dirty="0">
              <a:solidFill>
                <a:schemeClr val="tx2"/>
              </a:solidFill>
            </a:endParaRPr>
          </a:p>
          <a:p>
            <a:r>
              <a:rPr sz="2000" dirty="0">
                <a:solidFill>
                  <a:schemeClr val="tx2"/>
                </a:solidFill>
              </a:rPr>
              <a:t> University of Crete</a:t>
            </a:r>
          </a:p>
          <a:p>
            <a:pPr lvl="1"/>
            <a:r>
              <a:rPr lang="en-GB" sz="2000" dirty="0">
                <a:solidFill>
                  <a:schemeClr val="tx2"/>
                </a:solidFill>
              </a:rPr>
              <a:t>School of Medicine</a:t>
            </a:r>
          </a:p>
          <a:p>
            <a:pPr lvl="1"/>
            <a:r>
              <a:rPr lang="en-GB" sz="2000" dirty="0">
                <a:solidFill>
                  <a:schemeClr val="tx2"/>
                </a:solidFill>
              </a:rPr>
              <a:t>Department of Materials Science and Engineering</a:t>
            </a:r>
          </a:p>
          <a:p>
            <a:pPr lvl="1"/>
            <a:r>
              <a:rPr lang="en-GB" sz="2000" dirty="0">
                <a:solidFill>
                  <a:schemeClr val="tx2"/>
                </a:solidFill>
              </a:rPr>
              <a:t>Department of Mathematics and Applied Mathematics</a:t>
            </a:r>
            <a:endParaRPr lang="en-US" sz="2000" dirty="0">
              <a:solidFill>
                <a:schemeClr val="tx2"/>
              </a:solidFill>
            </a:endParaRPr>
          </a:p>
          <a:p>
            <a:r>
              <a:rPr sz="2000" dirty="0">
                <a:solidFill>
                  <a:schemeClr val="tx2"/>
                </a:solidFill>
              </a:rPr>
              <a:t>Foundation for Research and Technology (FORTH)</a:t>
            </a:r>
          </a:p>
          <a:p>
            <a:pPr marL="0" indent="0">
              <a:buNone/>
            </a:pPr>
            <a:endParaRPr lang="en-US" sz="2000" dirty="0">
              <a:solidFill>
                <a:schemeClr val="tx2"/>
              </a:solidFill>
            </a:endParaRPr>
          </a:p>
          <a:p>
            <a:pPr marL="0" indent="0">
              <a:buNone/>
            </a:pPr>
            <a:r>
              <a:rPr sz="2000" dirty="0">
                <a:solidFill>
                  <a:schemeClr val="tx2"/>
                </a:solidFill>
              </a:rPr>
              <a:t> These institutions combine expertise in clinical practice, material science, applied mathematics, and research excellence.</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976" y="52996"/>
            <a:ext cx="4446455"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BEB531-5143-FA79-41BD-118AEAF683FF}"/>
              </a:ext>
            </a:extLst>
          </p:cNvPr>
          <p:cNvSpPr>
            <a:spLocks noGrp="1"/>
          </p:cNvSpPr>
          <p:nvPr>
            <p:ph type="title"/>
          </p:nvPr>
        </p:nvSpPr>
        <p:spPr>
          <a:xfrm>
            <a:off x="515125" y="1153572"/>
            <a:ext cx="2400300" cy="4461163"/>
          </a:xfrm>
        </p:spPr>
        <p:txBody>
          <a:bodyPr>
            <a:normAutofit/>
          </a:bodyPr>
          <a:lstStyle/>
          <a:p>
            <a:r>
              <a:rPr lang="en-GR" sz="3700">
                <a:solidFill>
                  <a:srgbClr val="FFFFFF"/>
                </a:solidFill>
              </a:rPr>
              <a:t>Past experience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E6B98BC-CF88-9D94-4073-DAE0C5202B49}"/>
              </a:ext>
            </a:extLst>
          </p:cNvPr>
          <p:cNvSpPr>
            <a:spLocks noGrp="1"/>
          </p:cNvSpPr>
          <p:nvPr>
            <p:ph idx="1"/>
          </p:nvPr>
        </p:nvSpPr>
        <p:spPr>
          <a:xfrm>
            <a:off x="3335481" y="591344"/>
            <a:ext cx="5179868" cy="5585619"/>
          </a:xfrm>
        </p:spPr>
        <p:txBody>
          <a:bodyPr anchor="ctr">
            <a:normAutofit/>
          </a:bodyPr>
          <a:lstStyle/>
          <a:p>
            <a:r>
              <a:rPr lang="en-GB" dirty="0"/>
              <a:t>The program's success will be significantly bolstered by the collaborating Departments’ extensive experience from the highly successful "Optics and Vision" postgraduate program of the last decade, which will directly influence the current program's expanded interdisciplinary focus and design.</a:t>
            </a:r>
            <a:endParaRPr lang="en-GR" dirty="0"/>
          </a:p>
        </p:txBody>
      </p:sp>
    </p:spTree>
    <p:extLst>
      <p:ext uri="{BB962C8B-B14F-4D97-AF65-F5344CB8AC3E}">
        <p14:creationId xmlns:p14="http://schemas.microsoft.com/office/powerpoint/2010/main" val="3665742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Program Overview</a:t>
            </a:r>
          </a:p>
        </p:txBody>
      </p:sp>
      <p:graphicFrame>
        <p:nvGraphicFramePr>
          <p:cNvPr id="5" name="Content Placeholder 2">
            <a:extLst>
              <a:ext uri="{FF2B5EF4-FFF2-40B4-BE49-F238E27FC236}">
                <a16:creationId xmlns:a16="http://schemas.microsoft.com/office/drawing/2014/main" id="{71793833-6D96-CB98-3340-D4A736074AFB}"/>
              </a:ext>
            </a:extLst>
          </p:cNvPr>
          <p:cNvGraphicFramePr>
            <a:graphicFrameLocks noGrp="1"/>
          </p:cNvGraphicFramePr>
          <p:nvPr>
            <p:ph idx="1"/>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p:cNvSpPr>
            <a:spLocks noGrp="1"/>
          </p:cNvSpPr>
          <p:nvPr>
            <p:ph type="title"/>
          </p:nvPr>
        </p:nvSpPr>
        <p:spPr>
          <a:xfrm>
            <a:off x="628650" y="643467"/>
            <a:ext cx="2213403" cy="5571066"/>
          </a:xfrm>
        </p:spPr>
        <p:txBody>
          <a:bodyPr>
            <a:normAutofit/>
          </a:bodyPr>
          <a:lstStyle/>
          <a:p>
            <a:r>
              <a:rPr lang="en-GB" sz="3700">
                <a:solidFill>
                  <a:srgbClr val="FFFFFF"/>
                </a:solidFill>
              </a:rPr>
              <a:t>Mission &amp; Objectives</a:t>
            </a:r>
          </a:p>
        </p:txBody>
      </p:sp>
      <p:graphicFrame>
        <p:nvGraphicFramePr>
          <p:cNvPr id="5" name="Content Placeholder 2">
            <a:extLst>
              <a:ext uri="{FF2B5EF4-FFF2-40B4-BE49-F238E27FC236}">
                <a16:creationId xmlns:a16="http://schemas.microsoft.com/office/drawing/2014/main" id="{6D458CDF-3DF3-2254-922C-D7F2A87597D9}"/>
              </a:ext>
            </a:extLst>
          </p:cNvPr>
          <p:cNvGraphicFramePr>
            <a:graphicFrameLocks noGrp="1"/>
          </p:cNvGraphicFramePr>
          <p:nvPr>
            <p:ph idx="1"/>
            <p:extLst>
              <p:ext uri="{D42A27DB-BD31-4B8C-83A1-F6EECF244321}">
                <p14:modId xmlns:p14="http://schemas.microsoft.com/office/powerpoint/2010/main" val="3352983276"/>
              </p:ext>
            </p:extLst>
          </p:nvPr>
        </p:nvGraphicFramePr>
        <p:xfrm>
          <a:off x="3905730" y="643466"/>
          <a:ext cx="4718785"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Why Choose This Program?</a:t>
            </a:r>
          </a:p>
        </p:txBody>
      </p:sp>
      <p:graphicFrame>
        <p:nvGraphicFramePr>
          <p:cNvPr id="5" name="Content Placeholder 2">
            <a:extLst>
              <a:ext uri="{FF2B5EF4-FFF2-40B4-BE49-F238E27FC236}">
                <a16:creationId xmlns:a16="http://schemas.microsoft.com/office/drawing/2014/main" id="{654C5CC0-272D-E002-0B8C-F40665006A3E}"/>
              </a:ext>
            </a:extLst>
          </p:cNvPr>
          <p:cNvGraphicFramePr>
            <a:graphicFrameLocks noGrp="1"/>
          </p:cNvGraphicFramePr>
          <p:nvPr>
            <p:ph idx="1"/>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6250" y="640823"/>
            <a:ext cx="2563994" cy="5583148"/>
          </a:xfrm>
        </p:spPr>
        <p:txBody>
          <a:bodyPr anchor="ctr">
            <a:normAutofit/>
          </a:bodyPr>
          <a:lstStyle/>
          <a:p>
            <a:r>
              <a:rPr lang="en-GB" sz="4700"/>
              <a:t>Target Audience</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onnsiteX0" fmla="*/ 0 w 5410200"/>
              <a:gd name="connsiteY0" fmla="*/ 0 h 13716"/>
              <a:gd name="connsiteX1" fmla="*/ 568071 w 5410200"/>
              <a:gd name="connsiteY1" fmla="*/ 0 h 13716"/>
              <a:gd name="connsiteX2" fmla="*/ 1298448 w 5410200"/>
              <a:gd name="connsiteY2" fmla="*/ 0 h 13716"/>
              <a:gd name="connsiteX3" fmla="*/ 1920621 w 5410200"/>
              <a:gd name="connsiteY3" fmla="*/ 0 h 13716"/>
              <a:gd name="connsiteX4" fmla="*/ 2488692 w 5410200"/>
              <a:gd name="connsiteY4" fmla="*/ 0 h 13716"/>
              <a:gd name="connsiteX5" fmla="*/ 3219069 w 5410200"/>
              <a:gd name="connsiteY5" fmla="*/ 0 h 13716"/>
              <a:gd name="connsiteX6" fmla="*/ 3895344 w 5410200"/>
              <a:gd name="connsiteY6" fmla="*/ 0 h 13716"/>
              <a:gd name="connsiteX7" fmla="*/ 4571619 w 5410200"/>
              <a:gd name="connsiteY7" fmla="*/ 0 h 13716"/>
              <a:gd name="connsiteX8" fmla="*/ 5410200 w 5410200"/>
              <a:gd name="connsiteY8" fmla="*/ 0 h 13716"/>
              <a:gd name="connsiteX9" fmla="*/ 5410200 w 5410200"/>
              <a:gd name="connsiteY9" fmla="*/ 13716 h 13716"/>
              <a:gd name="connsiteX10" fmla="*/ 4842129 w 5410200"/>
              <a:gd name="connsiteY10" fmla="*/ 13716 h 13716"/>
              <a:gd name="connsiteX11" fmla="*/ 4328160 w 5410200"/>
              <a:gd name="connsiteY11" fmla="*/ 13716 h 13716"/>
              <a:gd name="connsiteX12" fmla="*/ 3597783 w 5410200"/>
              <a:gd name="connsiteY12" fmla="*/ 13716 h 13716"/>
              <a:gd name="connsiteX13" fmla="*/ 3029712 w 5410200"/>
              <a:gd name="connsiteY13" fmla="*/ 13716 h 13716"/>
              <a:gd name="connsiteX14" fmla="*/ 2299335 w 5410200"/>
              <a:gd name="connsiteY14" fmla="*/ 13716 h 13716"/>
              <a:gd name="connsiteX15" fmla="*/ 1514856 w 5410200"/>
              <a:gd name="connsiteY15" fmla="*/ 13716 h 13716"/>
              <a:gd name="connsiteX16" fmla="*/ 892683 w 5410200"/>
              <a:gd name="connsiteY16" fmla="*/ 13716 h 13716"/>
              <a:gd name="connsiteX17" fmla="*/ 0 w 5410200"/>
              <a:gd name="connsiteY17" fmla="*/ 13716 h 13716"/>
              <a:gd name="connsiteX18" fmla="*/ 0 w 5410200"/>
              <a:gd name="connsiteY1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FA47DB6-06F2-E34D-FB13-2E96C2D7CB0B}"/>
              </a:ext>
            </a:extLst>
          </p:cNvPr>
          <p:cNvGraphicFramePr>
            <a:graphicFrameLocks noGrp="1"/>
          </p:cNvGraphicFramePr>
          <p:nvPr>
            <p:ph idx="1"/>
            <p:extLst>
              <p:ext uri="{D42A27DB-BD31-4B8C-83A1-F6EECF244321}">
                <p14:modId xmlns:p14="http://schemas.microsoft.com/office/powerpoint/2010/main" val="609303455"/>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r>
              <a:rPr lang="en-GB">
                <a:solidFill>
                  <a:srgbClr val="FFFFFF"/>
                </a:solidFill>
              </a:rPr>
              <a:t>Program Structure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Content Placeholder 2"/>
          <p:cNvSpPr>
            <a:spLocks noGrp="1"/>
          </p:cNvSpPr>
          <p:nvPr>
            <p:ph idx="1"/>
          </p:nvPr>
        </p:nvSpPr>
        <p:spPr>
          <a:xfrm>
            <a:off x="3335481" y="591344"/>
            <a:ext cx="5179868" cy="5585619"/>
          </a:xfrm>
        </p:spPr>
        <p:txBody>
          <a:bodyPr anchor="ctr">
            <a:normAutofit/>
          </a:bodyPr>
          <a:lstStyle/>
          <a:p>
            <a:endParaRPr/>
          </a:p>
          <a:p>
            <a:r>
              <a:rPr lang="el-GR"/>
              <a:t>4</a:t>
            </a:r>
            <a:r>
              <a:t> Semesters (</a:t>
            </a:r>
            <a:r>
              <a:rPr lang="el-GR"/>
              <a:t>3 </a:t>
            </a:r>
            <a:r>
              <a:rPr lang="en-US"/>
              <a:t>courses, 1 thesis</a:t>
            </a:r>
            <a:r>
              <a:t>)</a:t>
            </a:r>
            <a:r>
              <a:rPr lang="en-US"/>
              <a:t>, mainly with physical presence</a:t>
            </a:r>
            <a:endParaRPr/>
          </a:p>
          <a:p>
            <a:r>
              <a:t>Taught courses, laboratory work, seminars, and Master’s thesis</a:t>
            </a:r>
          </a:p>
          <a:p>
            <a:r>
              <a:t>English-taught program</a:t>
            </a:r>
            <a:endParaRPr lang="en-US"/>
          </a:p>
          <a:p>
            <a:endParaRPr/>
          </a:p>
          <a:p>
            <a:r>
              <a:t>Includes </a:t>
            </a:r>
            <a:r>
              <a:rPr lang="en-US"/>
              <a:t>1 semester with interdisciplinary </a:t>
            </a:r>
            <a:r>
              <a:t>modules to tailor academic and professional interests.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AEE4B-171A-30A3-9A90-AD5CA921427D}"/>
              </a:ext>
            </a:extLst>
          </p:cNvPr>
          <p:cNvSpPr>
            <a:spLocks noGrp="1"/>
          </p:cNvSpPr>
          <p:nvPr>
            <p:ph type="title"/>
          </p:nvPr>
        </p:nvSpPr>
        <p:spPr/>
        <p:txBody>
          <a:bodyPr>
            <a:normAutofit/>
          </a:bodyPr>
          <a:lstStyle/>
          <a:p>
            <a:r>
              <a:rPr lang="en-GB" sz="3600" b="1" dirty="0"/>
              <a:t>Program Overview - Semesters 1 &amp; 2</a:t>
            </a:r>
            <a:endParaRPr lang="en-GR" sz="3600" dirty="0"/>
          </a:p>
        </p:txBody>
      </p:sp>
      <p:sp>
        <p:nvSpPr>
          <p:cNvPr id="3" name="Content Placeholder 2">
            <a:extLst>
              <a:ext uri="{FF2B5EF4-FFF2-40B4-BE49-F238E27FC236}">
                <a16:creationId xmlns:a16="http://schemas.microsoft.com/office/drawing/2014/main" id="{418BA54F-0A0E-A4A2-8C65-EDF5C68608D8}"/>
              </a:ext>
            </a:extLst>
          </p:cNvPr>
          <p:cNvSpPr>
            <a:spLocks noGrp="1"/>
          </p:cNvSpPr>
          <p:nvPr>
            <p:ph idx="1"/>
          </p:nvPr>
        </p:nvSpPr>
        <p:spPr/>
        <p:txBody>
          <a:bodyPr>
            <a:normAutofit fontScale="92500" lnSpcReduction="20000"/>
          </a:bodyPr>
          <a:lstStyle/>
          <a:p>
            <a:r>
              <a:rPr lang="en-GB" sz="1600" b="1" dirty="0"/>
              <a:t>Semester 1: Foundational Knowledge (30 ECTS)</a:t>
            </a:r>
            <a:r>
              <a:rPr lang="en-GB" sz="1600" dirty="0"/>
              <a:t> </a:t>
            </a:r>
          </a:p>
          <a:p>
            <a:r>
              <a:rPr lang="en-GB" sz="1600" b="1" dirty="0"/>
              <a:t>Eye and Vision I (7 EC):</a:t>
            </a:r>
            <a:r>
              <a:rPr lang="en-GB" sz="1600" dirty="0"/>
              <a:t> Basic anatomy &amp; physiology of the eye and vision for diverse backgrounds. </a:t>
            </a:r>
          </a:p>
          <a:p>
            <a:r>
              <a:rPr lang="en-GB" sz="1600" b="1" dirty="0"/>
              <a:t>Mathematics I (7 EC):</a:t>
            </a:r>
            <a:r>
              <a:rPr lang="en-GB" sz="1600" dirty="0"/>
              <a:t> Functions, linear algebra, calculus fundamentals. </a:t>
            </a:r>
          </a:p>
          <a:p>
            <a:r>
              <a:rPr lang="en-GB" sz="1600" b="1" dirty="0"/>
              <a:t>Waves and Tissues (7 EC):</a:t>
            </a:r>
            <a:r>
              <a:rPr lang="en-GB" sz="1600" dirty="0"/>
              <a:t> Wave physics, interaction with tissues, vision science applications. </a:t>
            </a:r>
          </a:p>
          <a:p>
            <a:r>
              <a:rPr lang="en-GB" sz="1600" b="1" dirty="0"/>
              <a:t>Biology (7 EC):</a:t>
            </a:r>
            <a:r>
              <a:rPr lang="en-GB" sz="1600" dirty="0"/>
              <a:t> Cell biology, multicellular organism functions, neural tissue biology. </a:t>
            </a:r>
          </a:p>
          <a:p>
            <a:r>
              <a:rPr lang="en-GB" sz="1600" b="1" dirty="0"/>
              <a:t>Mini Review Projects (2 EC):</a:t>
            </a:r>
            <a:r>
              <a:rPr lang="en-GB" sz="1600" dirty="0"/>
              <a:t> Literature review, research evaluation, presentation skills. </a:t>
            </a:r>
          </a:p>
          <a:p>
            <a:endParaRPr lang="en-GB" sz="1600" dirty="0"/>
          </a:p>
          <a:p>
            <a:r>
              <a:rPr lang="en-GB" sz="1600" b="1" dirty="0"/>
              <a:t>Semester 2: Deeper Dive &amp; Core Principles (24 ECTS)</a:t>
            </a:r>
            <a:r>
              <a:rPr lang="en-GB" sz="1600" dirty="0"/>
              <a:t> </a:t>
            </a:r>
          </a:p>
          <a:p>
            <a:r>
              <a:rPr lang="en-GB" sz="1600" b="1" dirty="0"/>
              <a:t>Eye and Vision II (6 EC):</a:t>
            </a:r>
            <a:r>
              <a:rPr lang="en-GB" sz="1600" dirty="0"/>
              <a:t> Continuation with nosology, diagnostics, and therapeutics of eye problems. </a:t>
            </a:r>
          </a:p>
          <a:p>
            <a:r>
              <a:rPr lang="en-GB" sz="1600" b="1" dirty="0"/>
              <a:t>Biostatistics (6 EC):</a:t>
            </a:r>
            <a:r>
              <a:rPr lang="en-GB" sz="1600" dirty="0"/>
              <a:t> Principles of medical biostatistics and data management. </a:t>
            </a:r>
          </a:p>
          <a:p>
            <a:r>
              <a:rPr lang="en-GB" sz="1600" b="1" dirty="0"/>
              <a:t>Principles of Imaging (6 EC):</a:t>
            </a:r>
            <a:r>
              <a:rPr lang="en-GB" sz="1600" dirty="0"/>
              <a:t> Physics and math of imaging techniques, vision science applications. </a:t>
            </a:r>
          </a:p>
          <a:p>
            <a:r>
              <a:rPr lang="en-GB" sz="1600" b="1" dirty="0"/>
              <a:t>Mathematics II (6 EC):</a:t>
            </a:r>
            <a:r>
              <a:rPr lang="en-GB" sz="1600" dirty="0"/>
              <a:t> Differential equations and multivariable functions. </a:t>
            </a:r>
          </a:p>
          <a:p>
            <a:r>
              <a:rPr lang="en-GB" sz="1600" b="1" dirty="0"/>
              <a:t>Visual Optics (6 EC):</a:t>
            </a:r>
            <a:r>
              <a:rPr lang="en-GB" sz="1600" dirty="0"/>
              <a:t> Eye as an optical system, visual information processing. </a:t>
            </a:r>
          </a:p>
          <a:p>
            <a:endParaRPr lang="en-GR" sz="1600" dirty="0"/>
          </a:p>
        </p:txBody>
      </p:sp>
    </p:spTree>
    <p:extLst>
      <p:ext uri="{BB962C8B-B14F-4D97-AF65-F5344CB8AC3E}">
        <p14:creationId xmlns:p14="http://schemas.microsoft.com/office/powerpoint/2010/main" val="142424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45270-D27D-5A75-E045-612759C01954}"/>
              </a:ext>
            </a:extLst>
          </p:cNvPr>
          <p:cNvSpPr>
            <a:spLocks noGrp="1"/>
          </p:cNvSpPr>
          <p:nvPr>
            <p:ph type="title"/>
          </p:nvPr>
        </p:nvSpPr>
        <p:spPr/>
        <p:txBody>
          <a:bodyPr>
            <a:normAutofit/>
          </a:bodyPr>
          <a:lstStyle/>
          <a:p>
            <a:r>
              <a:rPr lang="en-GB" sz="3600" b="1" dirty="0"/>
              <a:t>Program Overview - Semesters 3 &amp; 4</a:t>
            </a:r>
            <a:endParaRPr lang="en-GR" sz="3600" dirty="0"/>
          </a:p>
        </p:txBody>
      </p:sp>
      <p:sp>
        <p:nvSpPr>
          <p:cNvPr id="3" name="Content Placeholder 2">
            <a:extLst>
              <a:ext uri="{FF2B5EF4-FFF2-40B4-BE49-F238E27FC236}">
                <a16:creationId xmlns:a16="http://schemas.microsoft.com/office/drawing/2014/main" id="{93C831E9-CEDA-3D6B-248D-FF03827A534A}"/>
              </a:ext>
            </a:extLst>
          </p:cNvPr>
          <p:cNvSpPr>
            <a:spLocks noGrp="1"/>
          </p:cNvSpPr>
          <p:nvPr>
            <p:ph idx="1"/>
          </p:nvPr>
        </p:nvSpPr>
        <p:spPr/>
        <p:txBody>
          <a:bodyPr>
            <a:normAutofit fontScale="70000" lnSpcReduction="20000"/>
          </a:bodyPr>
          <a:lstStyle/>
          <a:p>
            <a:r>
              <a:rPr lang="en-GB" b="1" dirty="0"/>
              <a:t>Semester 3: Specialization &amp; Research</a:t>
            </a:r>
          </a:p>
          <a:p>
            <a:r>
              <a:rPr lang="en-GB" b="1" dirty="0"/>
              <a:t>Transdisciplinary Modules: Specialization Tracks (30 ECTS)</a:t>
            </a:r>
            <a:r>
              <a:rPr lang="en-GB" dirty="0"/>
              <a:t> </a:t>
            </a:r>
          </a:p>
          <a:p>
            <a:r>
              <a:rPr lang="en-GB" dirty="0"/>
              <a:t>Students choose 4 modules from 5 specialized areas: </a:t>
            </a:r>
          </a:p>
          <a:p>
            <a:pPr lvl="1"/>
            <a:r>
              <a:rPr lang="en-GB" b="1" dirty="0"/>
              <a:t>Visual Pathway Signal Tracking:</a:t>
            </a:r>
            <a:r>
              <a:rPr lang="en-GB" dirty="0"/>
              <a:t> Neurophysiology of vision. </a:t>
            </a:r>
          </a:p>
          <a:p>
            <a:pPr lvl="1"/>
            <a:r>
              <a:rPr lang="en-GB" b="1" dirty="0"/>
              <a:t>Refractive Errors Correction:</a:t>
            </a:r>
            <a:r>
              <a:rPr lang="en-GB" dirty="0"/>
              <a:t> Modifying eye's optical properties. </a:t>
            </a:r>
          </a:p>
          <a:p>
            <a:pPr lvl="1"/>
            <a:r>
              <a:rPr lang="en-GB" b="1" dirty="0"/>
              <a:t>Slow Release Ophthalmic Drugs:</a:t>
            </a:r>
            <a:r>
              <a:rPr lang="en-GB" dirty="0"/>
              <a:t> Ophthalmic pharmacology and drug delivery. </a:t>
            </a:r>
          </a:p>
          <a:p>
            <a:pPr lvl="1"/>
            <a:r>
              <a:rPr lang="en-GB" b="1" dirty="0"/>
              <a:t>New Ophthalmic Oncology Technologies:</a:t>
            </a:r>
            <a:r>
              <a:rPr lang="en-GB" dirty="0"/>
              <a:t> </a:t>
            </a:r>
            <a:r>
              <a:rPr lang="en-GB" dirty="0" err="1"/>
              <a:t>Radiophysics</a:t>
            </a:r>
            <a:r>
              <a:rPr lang="en-GB" dirty="0"/>
              <a:t> in eye cancer. </a:t>
            </a:r>
          </a:p>
          <a:p>
            <a:pPr lvl="1"/>
            <a:r>
              <a:rPr lang="en-GB" b="1" dirty="0"/>
              <a:t>New Ophthalmic Imaging Technologies:</a:t>
            </a:r>
            <a:r>
              <a:rPr lang="en-GB" dirty="0"/>
              <a:t> Modern imaging in ophthalmology. </a:t>
            </a:r>
          </a:p>
          <a:p>
            <a:r>
              <a:rPr lang="en-GB" dirty="0"/>
              <a:t>Modules involve collaborations with Medical School, ITE, and TEMY. </a:t>
            </a:r>
          </a:p>
          <a:p>
            <a:endParaRPr lang="en-GB" b="1" dirty="0"/>
          </a:p>
          <a:p>
            <a:r>
              <a:rPr lang="en-GB" b="1" dirty="0"/>
              <a:t>Semester 4: Master's Thesis: Capstone Research Project (30 ECTS)</a:t>
            </a:r>
            <a:r>
              <a:rPr lang="en-GB" dirty="0"/>
              <a:t> </a:t>
            </a:r>
          </a:p>
          <a:p>
            <a:r>
              <a:rPr lang="en-GB" dirty="0"/>
              <a:t>Conducted in the 4th semester under faculty supervision. </a:t>
            </a:r>
          </a:p>
          <a:p>
            <a:r>
              <a:rPr lang="en-GB" dirty="0"/>
              <a:t>Focuses on completing a small research project, data collection, and comprehensive presentation. </a:t>
            </a:r>
          </a:p>
          <a:p>
            <a:endParaRPr lang="en-GR" dirty="0"/>
          </a:p>
        </p:txBody>
      </p:sp>
    </p:spTree>
    <p:extLst>
      <p:ext uri="{BB962C8B-B14F-4D97-AF65-F5344CB8AC3E}">
        <p14:creationId xmlns:p14="http://schemas.microsoft.com/office/powerpoint/2010/main" val="3723096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E0A0E-1FAB-9E8B-78B6-A48F474A3924}"/>
              </a:ext>
            </a:extLst>
          </p:cNvPr>
          <p:cNvSpPr>
            <a:spLocks noGrp="1"/>
          </p:cNvSpPr>
          <p:nvPr>
            <p:ph type="title"/>
          </p:nvPr>
        </p:nvSpPr>
        <p:spPr/>
        <p:txBody>
          <a:bodyPr/>
          <a:lstStyle/>
          <a:p>
            <a:r>
              <a:rPr lang="en-GB" b="1" dirty="0"/>
              <a:t>Career Prospects for Graduates:</a:t>
            </a:r>
            <a:endParaRPr lang="en-GR" dirty="0"/>
          </a:p>
        </p:txBody>
      </p:sp>
      <p:graphicFrame>
        <p:nvGraphicFramePr>
          <p:cNvPr id="5" name="Content Placeholder 2">
            <a:extLst>
              <a:ext uri="{FF2B5EF4-FFF2-40B4-BE49-F238E27FC236}">
                <a16:creationId xmlns:a16="http://schemas.microsoft.com/office/drawing/2014/main" id="{FCA5C7FF-0A5D-BC25-7E1B-C6A8E554A919}"/>
              </a:ext>
            </a:extLst>
          </p:cNvPr>
          <p:cNvGraphicFramePr>
            <a:graphicFrameLocks noGrp="1"/>
          </p:cNvGraphicFramePr>
          <p:nvPr>
            <p:ph idx="1"/>
            <p:extLst>
              <p:ext uri="{D42A27DB-BD31-4B8C-83A1-F6EECF244321}">
                <p14:modId xmlns:p14="http://schemas.microsoft.com/office/powerpoint/2010/main" val="3353384786"/>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9248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32DF3D-3F59-481D-A237-77C31AD492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9681B3-6C0C-E042-ECB4-D5A4484F1138}"/>
              </a:ext>
            </a:extLst>
          </p:cNvPr>
          <p:cNvSpPr>
            <a:spLocks noGrp="1"/>
          </p:cNvSpPr>
          <p:nvPr>
            <p:ph type="title"/>
          </p:nvPr>
        </p:nvSpPr>
        <p:spPr>
          <a:xfrm>
            <a:off x="630936" y="643467"/>
            <a:ext cx="2880360" cy="5571066"/>
          </a:xfrm>
        </p:spPr>
        <p:txBody>
          <a:bodyPr anchor="ctr">
            <a:normAutofit/>
          </a:bodyPr>
          <a:lstStyle/>
          <a:p>
            <a:r>
              <a:rPr lang="en-GB" sz="4700" b="1" dirty="0"/>
              <a:t>Teaching Staff Overview</a:t>
            </a:r>
            <a:endParaRPr lang="en-GR" sz="4700" dirty="0"/>
          </a:p>
        </p:txBody>
      </p:sp>
      <p:sp>
        <p:nvSpPr>
          <p:cNvPr id="10" name="Freeform: Shape 9">
            <a:extLst>
              <a:ext uri="{FF2B5EF4-FFF2-40B4-BE49-F238E27FC236}">
                <a16:creationId xmlns:a16="http://schemas.microsoft.com/office/drawing/2014/main" id="{32F02326-30C4-4095-988F-932A425AE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79764" y="0"/>
            <a:ext cx="5364236" cy="6858000"/>
          </a:xfrm>
          <a:custGeom>
            <a:avLst/>
            <a:gdLst>
              <a:gd name="connsiteX0" fmla="*/ 17101 w 7152315"/>
              <a:gd name="connsiteY0" fmla="*/ 0 h 6858000"/>
              <a:gd name="connsiteX1" fmla="*/ 7152315 w 7152315"/>
              <a:gd name="connsiteY1" fmla="*/ 0 h 6858000"/>
              <a:gd name="connsiteX2" fmla="*/ 7152315 w 7152315"/>
              <a:gd name="connsiteY2" fmla="*/ 6858000 h 6858000"/>
              <a:gd name="connsiteX3" fmla="*/ 15999 w 7152315"/>
              <a:gd name="connsiteY3" fmla="*/ 6858000 h 6858000"/>
              <a:gd name="connsiteX4" fmla="*/ 9729 w 7152315"/>
              <a:gd name="connsiteY4" fmla="*/ 6734157 h 6858000"/>
              <a:gd name="connsiteX5" fmla="*/ 15819 w 7152315"/>
              <a:gd name="connsiteY5" fmla="*/ 6122264 h 6858000"/>
              <a:gd name="connsiteX6" fmla="*/ 11379 w 7152315"/>
              <a:gd name="connsiteY6" fmla="*/ 5614784 h 6858000"/>
              <a:gd name="connsiteX7" fmla="*/ 20006 w 7152315"/>
              <a:gd name="connsiteY7" fmla="*/ 5204359 h 6858000"/>
              <a:gd name="connsiteX8" fmla="*/ 16962 w 7152315"/>
              <a:gd name="connsiteY8" fmla="*/ 4811696 h 6858000"/>
              <a:gd name="connsiteX9" fmla="*/ 13409 w 7152315"/>
              <a:gd name="connsiteY9" fmla="*/ 4358135 h 6858000"/>
              <a:gd name="connsiteX10" fmla="*/ 12774 w 7152315"/>
              <a:gd name="connsiteY10" fmla="*/ 4038423 h 6858000"/>
              <a:gd name="connsiteX11" fmla="*/ 10110 w 7152315"/>
              <a:gd name="connsiteY11" fmla="*/ 3630663 h 6858000"/>
              <a:gd name="connsiteX12" fmla="*/ 16581 w 7152315"/>
              <a:gd name="connsiteY12" fmla="*/ 3275427 h 6858000"/>
              <a:gd name="connsiteX13" fmla="*/ 27872 w 7152315"/>
              <a:gd name="connsiteY13" fmla="*/ 2871219 h 6858000"/>
              <a:gd name="connsiteX14" fmla="*/ 17596 w 7152315"/>
              <a:gd name="connsiteY14" fmla="*/ 2235600 h 6858000"/>
              <a:gd name="connsiteX15" fmla="*/ 14170 w 7152315"/>
              <a:gd name="connsiteY15" fmla="*/ 1894827 h 6858000"/>
              <a:gd name="connsiteX16" fmla="*/ 11632 w 7152315"/>
              <a:gd name="connsiteY16" fmla="*/ 1603026 h 6858000"/>
              <a:gd name="connsiteX17" fmla="*/ 14551 w 7152315"/>
              <a:gd name="connsiteY17" fmla="*/ 1307799 h 6858000"/>
              <a:gd name="connsiteX18" fmla="*/ 14551 w 7152315"/>
              <a:gd name="connsiteY18" fmla="*/ 887733 h 6858000"/>
              <a:gd name="connsiteX19" fmla="*/ 849 w 7152315"/>
              <a:gd name="connsiteY19" fmla="*/ 349169 h 6858000"/>
              <a:gd name="connsiteX20" fmla="*/ 1404 w 7152315"/>
              <a:gd name="connsiteY20" fmla="*/ 1605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52315" h="6858000">
                <a:moveTo>
                  <a:pt x="17101" y="0"/>
                </a:moveTo>
                <a:lnTo>
                  <a:pt x="7152315" y="0"/>
                </a:lnTo>
                <a:lnTo>
                  <a:pt x="7152315" y="6858000"/>
                </a:lnTo>
                <a:lnTo>
                  <a:pt x="15999" y="6858000"/>
                </a:lnTo>
                <a:lnTo>
                  <a:pt x="9729" y="6734157"/>
                </a:lnTo>
                <a:cubicBezTo>
                  <a:pt x="5924" y="6530150"/>
                  <a:pt x="12521" y="6326271"/>
                  <a:pt x="15819" y="6122264"/>
                </a:cubicBezTo>
                <a:cubicBezTo>
                  <a:pt x="18484" y="5952766"/>
                  <a:pt x="-1689" y="5783013"/>
                  <a:pt x="11379" y="5614784"/>
                </a:cubicBezTo>
                <a:cubicBezTo>
                  <a:pt x="22112" y="5478259"/>
                  <a:pt x="24992" y="5341214"/>
                  <a:pt x="20006" y="5204359"/>
                </a:cubicBezTo>
                <a:cubicBezTo>
                  <a:pt x="14932" y="5073429"/>
                  <a:pt x="13917" y="4942537"/>
                  <a:pt x="16962" y="4811696"/>
                </a:cubicBezTo>
                <a:cubicBezTo>
                  <a:pt x="20640" y="4660467"/>
                  <a:pt x="16962" y="4509238"/>
                  <a:pt x="13409" y="4358135"/>
                </a:cubicBezTo>
                <a:cubicBezTo>
                  <a:pt x="10872" y="4251565"/>
                  <a:pt x="10998" y="4144994"/>
                  <a:pt x="12774" y="4038423"/>
                </a:cubicBezTo>
                <a:cubicBezTo>
                  <a:pt x="15185" y="3902545"/>
                  <a:pt x="19879" y="3766540"/>
                  <a:pt x="10110" y="3630663"/>
                </a:cubicBezTo>
                <a:cubicBezTo>
                  <a:pt x="1178" y="3512306"/>
                  <a:pt x="3347" y="3393378"/>
                  <a:pt x="16581" y="3275427"/>
                </a:cubicBezTo>
                <a:cubicBezTo>
                  <a:pt x="33403" y="3141377"/>
                  <a:pt x="37183" y="3006006"/>
                  <a:pt x="27872" y="2871219"/>
                </a:cubicBezTo>
                <a:cubicBezTo>
                  <a:pt x="11315" y="2659765"/>
                  <a:pt x="7890" y="2447486"/>
                  <a:pt x="17596" y="2235600"/>
                </a:cubicBezTo>
                <a:cubicBezTo>
                  <a:pt x="22797" y="2122038"/>
                  <a:pt x="21655" y="2008261"/>
                  <a:pt x="14170" y="1894827"/>
                </a:cubicBezTo>
                <a:cubicBezTo>
                  <a:pt x="8144" y="1797670"/>
                  <a:pt x="7294" y="1700272"/>
                  <a:pt x="11632" y="1603026"/>
                </a:cubicBezTo>
                <a:cubicBezTo>
                  <a:pt x="15566" y="1504575"/>
                  <a:pt x="17215" y="1406124"/>
                  <a:pt x="14551" y="1307799"/>
                </a:cubicBezTo>
                <a:cubicBezTo>
                  <a:pt x="10872" y="1168242"/>
                  <a:pt x="10110" y="1027798"/>
                  <a:pt x="14551" y="887733"/>
                </a:cubicBezTo>
                <a:cubicBezTo>
                  <a:pt x="20894" y="708085"/>
                  <a:pt x="3132" y="528817"/>
                  <a:pt x="849" y="349169"/>
                </a:cubicBezTo>
                <a:cubicBezTo>
                  <a:pt x="24" y="286241"/>
                  <a:pt x="-769" y="223346"/>
                  <a:pt x="1404" y="1605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Content Placeholder 2">
            <a:extLst>
              <a:ext uri="{FF2B5EF4-FFF2-40B4-BE49-F238E27FC236}">
                <a16:creationId xmlns:a16="http://schemas.microsoft.com/office/drawing/2014/main" id="{017268E3-CB83-4A3B-BEF9-422D91486303}"/>
              </a:ext>
            </a:extLst>
          </p:cNvPr>
          <p:cNvSpPr>
            <a:spLocks noGrp="1"/>
          </p:cNvSpPr>
          <p:nvPr>
            <p:ph idx="1"/>
          </p:nvPr>
        </p:nvSpPr>
        <p:spPr>
          <a:xfrm>
            <a:off x="4176522" y="643467"/>
            <a:ext cx="4341114" cy="5571066"/>
          </a:xfrm>
        </p:spPr>
        <p:txBody>
          <a:bodyPr anchor="ctr">
            <a:normAutofit/>
          </a:bodyPr>
          <a:lstStyle/>
          <a:p>
            <a:r>
              <a:rPr lang="en-GB" sz="1300" b="1" dirty="0">
                <a:solidFill>
                  <a:srgbClr val="FFFFFF"/>
                </a:solidFill>
              </a:rPr>
              <a:t>Faculty Members (Collaborating Departments od </a:t>
            </a:r>
            <a:r>
              <a:rPr lang="en-GB" sz="1300" b="1" dirty="0" err="1">
                <a:solidFill>
                  <a:srgbClr val="FFFFFF"/>
                </a:solidFill>
              </a:rPr>
              <a:t>UoC</a:t>
            </a:r>
            <a:r>
              <a:rPr lang="en-GB" sz="1300" b="1" dirty="0">
                <a:solidFill>
                  <a:srgbClr val="FFFFFF"/>
                </a:solidFill>
              </a:rPr>
              <a:t>)</a:t>
            </a:r>
            <a:endParaRPr lang="en-GB" sz="1300" dirty="0">
              <a:solidFill>
                <a:srgbClr val="FFFFFF"/>
              </a:solidFill>
            </a:endParaRPr>
          </a:p>
          <a:p>
            <a:r>
              <a:rPr lang="en-GB" sz="1300" b="1" dirty="0">
                <a:solidFill>
                  <a:srgbClr val="FFFFFF"/>
                </a:solidFill>
              </a:rPr>
              <a:t>Collaborating Faculty Members (University of Crete):</a:t>
            </a:r>
            <a:endParaRPr lang="en-GB" sz="1300" dirty="0">
              <a:solidFill>
                <a:srgbClr val="FFFFFF"/>
              </a:solidFill>
            </a:endParaRPr>
          </a:p>
          <a:p>
            <a:pPr lvl="1"/>
            <a:r>
              <a:rPr lang="en-GB" sz="1300" dirty="0">
                <a:solidFill>
                  <a:srgbClr val="FFFFFF"/>
                </a:solidFill>
              </a:rPr>
              <a:t>From other Departments/Schools of the University of Crete </a:t>
            </a:r>
          </a:p>
          <a:p>
            <a:r>
              <a:rPr lang="en-GB" sz="1300" b="1" dirty="0">
                <a:solidFill>
                  <a:srgbClr val="FFFFFF"/>
                </a:solidFill>
              </a:rPr>
              <a:t>External Collaborators:</a:t>
            </a:r>
            <a:endParaRPr lang="en-GB" sz="1300" dirty="0">
              <a:solidFill>
                <a:srgbClr val="FFFFFF"/>
              </a:solidFill>
            </a:endParaRPr>
          </a:p>
          <a:p>
            <a:pPr lvl="1"/>
            <a:r>
              <a:rPr lang="en-GB" sz="1300" dirty="0">
                <a:solidFill>
                  <a:srgbClr val="FFFFFF"/>
                </a:solidFill>
              </a:rPr>
              <a:t>Research staff from the Institute of Electronic Structure &amp; Laser (IESL) of the Foundation for Research &amp; Technology – Hellas (FORTH).</a:t>
            </a:r>
          </a:p>
          <a:p>
            <a:pPr lvl="1"/>
            <a:r>
              <a:rPr lang="en-GB" sz="1300" dirty="0">
                <a:solidFill>
                  <a:srgbClr val="FFFFFF"/>
                </a:solidFill>
              </a:rPr>
              <a:t>Research staff from other Research </a:t>
            </a:r>
            <a:r>
              <a:rPr lang="en-GB" sz="1300" dirty="0" err="1">
                <a:solidFill>
                  <a:srgbClr val="FFFFFF"/>
                </a:solidFill>
              </a:rPr>
              <a:t>Centers</a:t>
            </a:r>
            <a:r>
              <a:rPr lang="en-GB" sz="1300" dirty="0">
                <a:solidFill>
                  <a:srgbClr val="FFFFFF"/>
                </a:solidFill>
              </a:rPr>
              <a:t> in Greece or abroad.</a:t>
            </a:r>
          </a:p>
          <a:p>
            <a:pPr lvl="1"/>
            <a:r>
              <a:rPr lang="en-GB" sz="1300" dirty="0">
                <a:solidFill>
                  <a:srgbClr val="FFFFFF"/>
                </a:solidFill>
              </a:rPr>
              <a:t>Scientists recognized in their field, holding a doctoral degree and relevant scientific work/publications.</a:t>
            </a:r>
          </a:p>
          <a:p>
            <a:r>
              <a:rPr lang="en-GB" sz="1300" b="1" dirty="0">
                <a:solidFill>
                  <a:srgbClr val="FFFFFF"/>
                </a:solidFill>
              </a:rPr>
              <a:t>Key Characteristics of the Teaching Staff</a:t>
            </a:r>
            <a:endParaRPr lang="en-GB" sz="1300" dirty="0">
              <a:solidFill>
                <a:srgbClr val="FFFFFF"/>
              </a:solidFill>
            </a:endParaRPr>
          </a:p>
          <a:p>
            <a:r>
              <a:rPr lang="en-GB" sz="1300" b="1" dirty="0">
                <a:solidFill>
                  <a:srgbClr val="FFFFFF"/>
                </a:solidFill>
              </a:rPr>
              <a:t>Diverse and Multidisciplinary:</a:t>
            </a:r>
            <a:r>
              <a:rPr lang="en-GB" sz="1300" dirty="0">
                <a:solidFill>
                  <a:srgbClr val="FFFFFF"/>
                </a:solidFill>
              </a:rPr>
              <a:t> The staff brings together expertise from various scientific fields relevant to vision sciences and technology.</a:t>
            </a:r>
          </a:p>
          <a:p>
            <a:r>
              <a:rPr lang="en-GB" sz="1300" b="1" dirty="0">
                <a:solidFill>
                  <a:srgbClr val="FFFFFF"/>
                </a:solidFill>
              </a:rPr>
              <a:t>Strong Research Background:</a:t>
            </a:r>
            <a:r>
              <a:rPr lang="en-GB" sz="1300" dirty="0">
                <a:solidFill>
                  <a:srgbClr val="FFFFFF"/>
                </a:solidFill>
              </a:rPr>
              <a:t> Many members are highly cited, indicating significant contributions to their respective fields.</a:t>
            </a:r>
          </a:p>
          <a:p>
            <a:r>
              <a:rPr lang="en-GB" sz="1300" b="1" dirty="0">
                <a:solidFill>
                  <a:srgbClr val="FFFFFF"/>
                </a:solidFill>
              </a:rPr>
              <a:t>International Collaboration:</a:t>
            </a:r>
            <a:r>
              <a:rPr lang="en-GB" sz="1300" dirty="0">
                <a:solidFill>
                  <a:srgbClr val="FFFFFF"/>
                </a:solidFill>
              </a:rPr>
              <a:t> Several faculty members are involved in international research projects and networks.</a:t>
            </a:r>
          </a:p>
          <a:p>
            <a:endParaRPr lang="en-GR" sz="1300" dirty="0">
              <a:solidFill>
                <a:srgbClr val="FFFFFF"/>
              </a:solidFill>
            </a:endParaRPr>
          </a:p>
        </p:txBody>
      </p:sp>
    </p:spTree>
    <p:extLst>
      <p:ext uri="{BB962C8B-B14F-4D97-AF65-F5344CB8AC3E}">
        <p14:creationId xmlns:p14="http://schemas.microsoft.com/office/powerpoint/2010/main" val="2567827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D8EA0B3-7626-8CDE-A175-C607CC4BF7A0}"/>
              </a:ext>
            </a:extLst>
          </p:cNvPr>
          <p:cNvSpPr>
            <a:spLocks noGrp="1"/>
          </p:cNvSpPr>
          <p:nvPr>
            <p:ph type="title"/>
          </p:nvPr>
        </p:nvSpPr>
        <p:spPr>
          <a:xfrm>
            <a:off x="628650" y="365125"/>
            <a:ext cx="7886700" cy="1325563"/>
          </a:xfrm>
        </p:spPr>
        <p:txBody>
          <a:bodyPr>
            <a:normAutofit/>
          </a:bodyPr>
          <a:lstStyle/>
          <a:p>
            <a:r>
              <a:rPr lang="en-GB" sz="2800" b="1"/>
              <a:t>Research Performance and Impact of Teaching Staff</a:t>
            </a:r>
            <a:br>
              <a:rPr lang="en-GB" sz="2800" b="1"/>
            </a:br>
            <a:endParaRPr lang="en-GR" sz="280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0B1FC53-C01D-76E7-962B-C02E4F76154F}"/>
              </a:ext>
            </a:extLst>
          </p:cNvPr>
          <p:cNvSpPr>
            <a:spLocks noGrp="1"/>
          </p:cNvSpPr>
          <p:nvPr>
            <p:ph idx="1"/>
          </p:nvPr>
        </p:nvSpPr>
        <p:spPr>
          <a:xfrm>
            <a:off x="628650" y="1825625"/>
            <a:ext cx="7886700" cy="4351338"/>
          </a:xfrm>
        </p:spPr>
        <p:txBody>
          <a:bodyPr>
            <a:normAutofit/>
          </a:bodyPr>
          <a:lstStyle/>
          <a:p>
            <a:r>
              <a:rPr lang="en-GB" sz="1500" b="1"/>
              <a:t>Quantitative Research Metrics (based on data from 2021-2023)</a:t>
            </a:r>
            <a:endParaRPr lang="en-GB" sz="1500"/>
          </a:p>
          <a:p>
            <a:endParaRPr lang="en-GB" sz="1500"/>
          </a:p>
          <a:p>
            <a:r>
              <a:rPr lang="en-GB" sz="1500" b="1"/>
              <a:t>Publications:</a:t>
            </a:r>
            <a:r>
              <a:rPr lang="en-GB" sz="1500"/>
              <a:t> An average of 140.25 publications per faculty member, with a total of 1,683 publications within the 2021-2023 period for the 12 core faculty members.</a:t>
            </a:r>
          </a:p>
          <a:p>
            <a:r>
              <a:rPr lang="en-GB" sz="1500" b="1"/>
              <a:t>Citations:</a:t>
            </a:r>
            <a:r>
              <a:rPr lang="en-GB" sz="1500"/>
              <a:t> An average of 3,744.58 citations per faculty member, </a:t>
            </a:r>
            <a:r>
              <a:rPr lang="en-GB" sz="1500" err="1"/>
              <a:t>totaling</a:t>
            </a:r>
            <a:r>
              <a:rPr lang="en-GB" sz="1500"/>
              <a:t> 44,935 citations for the 12 core faculty members.</a:t>
            </a:r>
          </a:p>
          <a:p>
            <a:r>
              <a:rPr lang="en-GB" sz="1500" b="1"/>
              <a:t>h-index:</a:t>
            </a:r>
            <a:r>
              <a:rPr lang="en-GB" sz="1500"/>
              <a:t> An average h-index of 30.08 per faculty member, with a cumulative h-index of 361 for the 12 core faculty members.</a:t>
            </a:r>
          </a:p>
          <a:p>
            <a:endParaRPr lang="en-GB" sz="1500" b="1"/>
          </a:p>
          <a:p>
            <a:r>
              <a:rPr lang="en-GB" sz="1500" b="1"/>
              <a:t>High-Impact Researchers</a:t>
            </a:r>
            <a:endParaRPr lang="en-GB" sz="1500"/>
          </a:p>
          <a:p>
            <a:r>
              <a:rPr lang="en-GB" sz="1500"/>
              <a:t>Several faculty members exhibit exceptional research performance, with some individual h-indices reaching as high as 65 and over 17,000 citations.</a:t>
            </a:r>
          </a:p>
          <a:p>
            <a:r>
              <a:rPr lang="en-GB" sz="1500"/>
              <a:t>This strong research output underscores the program's commitment to cutting-edge research and the quality of mentorship provided to students</a:t>
            </a:r>
          </a:p>
          <a:p>
            <a:endParaRPr lang="en-GR" sz="1500"/>
          </a:p>
        </p:txBody>
      </p:sp>
    </p:spTree>
    <p:extLst>
      <p:ext uri="{BB962C8B-B14F-4D97-AF65-F5344CB8AC3E}">
        <p14:creationId xmlns:p14="http://schemas.microsoft.com/office/powerpoint/2010/main" val="3046174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457A6A-C305-5398-66CE-DCAA34554B36}"/>
              </a:ext>
            </a:extLst>
          </p:cNvPr>
          <p:cNvSpPr>
            <a:spLocks noGrp="1"/>
          </p:cNvSpPr>
          <p:nvPr>
            <p:ph type="title"/>
          </p:nvPr>
        </p:nvSpPr>
        <p:spPr>
          <a:xfrm>
            <a:off x="515125" y="1153572"/>
            <a:ext cx="2400300" cy="4461163"/>
          </a:xfrm>
        </p:spPr>
        <p:txBody>
          <a:bodyPr>
            <a:normAutofit/>
          </a:bodyPr>
          <a:lstStyle/>
          <a:p>
            <a:r>
              <a:rPr lang="en-GB" sz="3600" b="1" dirty="0">
                <a:solidFill>
                  <a:srgbClr val="FFFFFF"/>
                </a:solidFill>
              </a:rPr>
              <a:t>Quality Policy &amp; Objectives </a:t>
            </a:r>
            <a:endParaRPr lang="en-GR" sz="3600"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Content Placeholder 2">
            <a:extLst>
              <a:ext uri="{FF2B5EF4-FFF2-40B4-BE49-F238E27FC236}">
                <a16:creationId xmlns:a16="http://schemas.microsoft.com/office/drawing/2014/main" id="{4928C514-F975-B5AE-69F2-799E95B03805}"/>
              </a:ext>
            </a:extLst>
          </p:cNvPr>
          <p:cNvSpPr>
            <a:spLocks noGrp="1"/>
          </p:cNvSpPr>
          <p:nvPr>
            <p:ph idx="1"/>
          </p:nvPr>
        </p:nvSpPr>
        <p:spPr>
          <a:xfrm>
            <a:off x="3486171" y="754516"/>
            <a:ext cx="5297111" cy="6219824"/>
          </a:xfrm>
        </p:spPr>
        <p:txBody>
          <a:bodyPr anchor="ctr">
            <a:noAutofit/>
          </a:bodyPr>
          <a:lstStyle/>
          <a:p>
            <a:r>
              <a:rPr lang="en-GB" sz="2000" b="1" dirty="0"/>
              <a:t>Program Quality Commitment</a:t>
            </a:r>
            <a:endParaRPr lang="en-GB" sz="2000" dirty="0"/>
          </a:p>
          <a:p>
            <a:r>
              <a:rPr lang="en-GB" sz="2000" dirty="0"/>
              <a:t>The "Cutting-Edge Technologies in Vision Sciences" program's quality policy aligns with the University of Crete's, focusing on continuous improvement across all academic, research, and administrative aspects.</a:t>
            </a:r>
          </a:p>
          <a:p>
            <a:r>
              <a:rPr lang="en-GB" sz="2000" dirty="0"/>
              <a:t>It is publicly disseminated to ensure accountability and effective implementation by staff and students.</a:t>
            </a:r>
          </a:p>
          <a:p>
            <a:r>
              <a:rPr lang="en-GB" sz="2000" dirty="0"/>
              <a:t>The program is committed to enhancing its academic profile and curriculum objectives through continuous improvement</a:t>
            </a:r>
          </a:p>
          <a:p>
            <a:r>
              <a:rPr lang="en-GB" sz="2000" dirty="0"/>
              <a:t>The policy guarantees appropriate program structure and organization, effective teaching, qualified teaching staff, and efficient financial resource utilization.</a:t>
            </a:r>
          </a:p>
          <a:p>
            <a:endParaRPr lang="en-GB" sz="2000" dirty="0"/>
          </a:p>
          <a:p>
            <a:endParaRPr lang="en-GR" sz="2000" dirty="0"/>
          </a:p>
        </p:txBody>
      </p:sp>
    </p:spTree>
    <p:extLst>
      <p:ext uri="{BB962C8B-B14F-4D97-AF65-F5344CB8AC3E}">
        <p14:creationId xmlns:p14="http://schemas.microsoft.com/office/powerpoint/2010/main" val="513603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2174A3C-B79E-7ED5-5CAB-1219CEB75054}"/>
              </a:ext>
            </a:extLst>
          </p:cNvPr>
          <p:cNvSpPr>
            <a:spLocks noGrp="1"/>
          </p:cNvSpPr>
          <p:nvPr>
            <p:ph type="title"/>
          </p:nvPr>
        </p:nvSpPr>
        <p:spPr>
          <a:xfrm>
            <a:off x="628650" y="365125"/>
            <a:ext cx="7886700" cy="1325563"/>
          </a:xfrm>
        </p:spPr>
        <p:txBody>
          <a:bodyPr>
            <a:normAutofit/>
          </a:bodyPr>
          <a:lstStyle/>
          <a:p>
            <a:r>
              <a:rPr lang="en-GB" b="1"/>
              <a:t>Key Quality Assurance Areas &amp; Strategic Goals</a:t>
            </a:r>
            <a:endParaRPr lang="en-G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F6DD62B-23B9-9161-E51E-C734139C2458}"/>
              </a:ext>
            </a:extLst>
          </p:cNvPr>
          <p:cNvSpPr>
            <a:spLocks noGrp="1"/>
          </p:cNvSpPr>
          <p:nvPr>
            <p:ph idx="1"/>
          </p:nvPr>
        </p:nvSpPr>
        <p:spPr>
          <a:xfrm>
            <a:off x="628650" y="1825625"/>
            <a:ext cx="7886700" cy="4351338"/>
          </a:xfrm>
        </p:spPr>
        <p:txBody>
          <a:bodyPr>
            <a:normAutofit lnSpcReduction="10000"/>
          </a:bodyPr>
          <a:lstStyle/>
          <a:p>
            <a:r>
              <a:rPr lang="en-GB" sz="2400" b="1" dirty="0"/>
              <a:t>Strategic Objectives:</a:t>
            </a:r>
            <a:r>
              <a:rPr lang="en-GB" sz="2400" dirty="0"/>
              <a:t> </a:t>
            </a:r>
          </a:p>
          <a:p>
            <a:pPr lvl="1"/>
            <a:r>
              <a:rPr lang="en-GB" b="1" dirty="0"/>
              <a:t>Student Support &amp; Evaluation:</a:t>
            </a:r>
            <a:r>
              <a:rPr lang="en-GB" dirty="0"/>
              <a:t> Aim for 70% completed course evaluations and 12 faculty as academic advisors by 2026.</a:t>
            </a:r>
          </a:p>
          <a:p>
            <a:pPr lvl="1"/>
            <a:r>
              <a:rPr lang="en-GB" b="1" dirty="0"/>
              <a:t>Research Excellence:</a:t>
            </a:r>
            <a:r>
              <a:rPr lang="en-GB" dirty="0"/>
              <a:t> Target 30% of theses published in international journals and 10% of graduates pursuing doctoral studies by 2026.</a:t>
            </a:r>
          </a:p>
          <a:p>
            <a:pPr lvl="1"/>
            <a:r>
              <a:rPr lang="en-GB" b="1" dirty="0"/>
              <a:t>Internationalization:</a:t>
            </a:r>
            <a:r>
              <a:rPr lang="en-GB" dirty="0"/>
              <a:t> Strive for 10% international student </a:t>
            </a:r>
            <a:r>
              <a:rPr lang="en-GB" dirty="0" err="1"/>
              <a:t>enrollment</a:t>
            </a:r>
            <a:r>
              <a:rPr lang="en-GB" dirty="0"/>
              <a:t> and 10% of courses with international faculty by 2026.</a:t>
            </a:r>
          </a:p>
          <a:p>
            <a:pPr lvl="1"/>
            <a:r>
              <a:rPr lang="en-GB" b="1" dirty="0"/>
              <a:t>Inclusivity &amp; Accessibility:</a:t>
            </a:r>
            <a:r>
              <a:rPr lang="en-GB" dirty="0"/>
              <a:t> Maintain 50% female </a:t>
            </a:r>
            <a:r>
              <a:rPr lang="en-GB" dirty="0" err="1"/>
              <a:t>enrollment</a:t>
            </a:r>
            <a:r>
              <a:rPr lang="en-GB" dirty="0"/>
              <a:t> and graduation rates, and ensure 100% AMEA-accessible classrooms and labs by 2026</a:t>
            </a:r>
          </a:p>
          <a:p>
            <a:endParaRPr lang="en-GR" sz="2400" dirty="0"/>
          </a:p>
        </p:txBody>
      </p:sp>
    </p:spTree>
    <p:extLst>
      <p:ext uri="{BB962C8B-B14F-4D97-AF65-F5344CB8AC3E}">
        <p14:creationId xmlns:p14="http://schemas.microsoft.com/office/powerpoint/2010/main" val="1791883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Thank You!</a:t>
            </a:r>
          </a:p>
        </p:txBody>
      </p:sp>
      <p:sp>
        <p:nvSpPr>
          <p:cNvPr id="3" name="Content Placeholder 2"/>
          <p:cNvSpPr>
            <a:spLocks noGrp="1"/>
          </p:cNvSpPr>
          <p:nvPr>
            <p:ph idx="1"/>
          </p:nvPr>
        </p:nvSpPr>
        <p:spPr/>
        <p:txBody>
          <a:bodyPr/>
          <a:lstStyle/>
          <a:p>
            <a:endParaRPr dirty="0"/>
          </a:p>
          <a:p>
            <a:endParaRPr lang="en-US" dirty="0"/>
          </a:p>
          <a:p>
            <a:pPr marL="0" indent="0" algn="ctr">
              <a:buNone/>
            </a:pPr>
            <a:r>
              <a:rPr sz="3200" dirty="0"/>
              <a:t>For more information, visit:</a:t>
            </a:r>
            <a:br>
              <a:rPr lang="en-US" sz="3200" dirty="0"/>
            </a:br>
            <a:endParaRPr lang="en-US" sz="3200" dirty="0"/>
          </a:p>
          <a:p>
            <a:pPr marL="0" indent="0" algn="ctr">
              <a:buNone/>
            </a:pPr>
            <a:r>
              <a:rPr lang="en-GB" sz="3200" dirty="0"/>
              <a:t>https://</a:t>
            </a:r>
            <a:r>
              <a:rPr lang="en-GB" sz="3200" dirty="0" err="1"/>
              <a:t>mscs.uoc.gr</a:t>
            </a:r>
            <a:r>
              <a:rPr lang="en-GB" sz="3200" dirty="0"/>
              <a:t>/</a:t>
            </a:r>
            <a:r>
              <a:rPr lang="en-GB" sz="3200" dirty="0" err="1"/>
              <a:t>cetvis</a:t>
            </a:r>
            <a:r>
              <a:rPr lang="en-GB" sz="3200" dirty="0"/>
              <a:t>/</a:t>
            </a:r>
            <a:endParaRPr sz="3200" dirty="0"/>
          </a:p>
          <a:p>
            <a:pPr marL="0" indent="0">
              <a:buNone/>
            </a:pPr>
            <a:endParaRPr dirty="0"/>
          </a:p>
        </p:txBody>
      </p:sp>
    </p:spTree>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98</TotalTime>
  <Words>1219</Words>
  <Application>Microsoft Macintosh PowerPoint</Application>
  <PresentationFormat>On-screen Show (4:3)</PresentationFormat>
  <Paragraphs>115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2013 - 2022 Theme</vt:lpstr>
      <vt:lpstr>Cutting Edge Technologies in Vision Sciences</vt:lpstr>
      <vt:lpstr>Participating Institutions</vt:lpstr>
      <vt:lpstr>Past experience</vt:lpstr>
      <vt:lpstr>Program Overview</vt:lpstr>
      <vt:lpstr>Mission &amp; Objectives</vt:lpstr>
      <vt:lpstr>Why Choose This Program?</vt:lpstr>
      <vt:lpstr>Target Audience</vt:lpstr>
      <vt:lpstr>Program Structure</vt:lpstr>
      <vt:lpstr>Program Overview - Semesters 1 &amp; 2</vt:lpstr>
      <vt:lpstr>Program Overview - Semesters 3 &amp; 4</vt:lpstr>
      <vt:lpstr>Career Prospects for Graduates:</vt:lpstr>
      <vt:lpstr>Teaching Staff Overview</vt:lpstr>
      <vt:lpstr>Research Performance and Impact of Teaching Staff </vt:lpstr>
      <vt:lpstr>Quality Policy &amp; Objectives </vt:lpstr>
      <vt:lpstr>Key Quality Assurance Areas &amp; Strategic Goals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Anonymous</cp:lastModifiedBy>
  <cp:revision>20</cp:revision>
  <dcterms:created xsi:type="dcterms:W3CDTF">2013-01-27T09:14:16Z</dcterms:created>
  <dcterms:modified xsi:type="dcterms:W3CDTF">2025-06-10T17:37:45Z</dcterms:modified>
  <cp:category/>
</cp:coreProperties>
</file>